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1"/>
  </p:notesMasterIdLst>
  <p:sldIdLst>
    <p:sldId id="256" r:id="rId2"/>
    <p:sldId id="257" r:id="rId3"/>
    <p:sldId id="258" r:id="rId4"/>
    <p:sldId id="268" r:id="rId5"/>
    <p:sldId id="259" r:id="rId6"/>
    <p:sldId id="280" r:id="rId7"/>
    <p:sldId id="281" r:id="rId8"/>
    <p:sldId id="260" r:id="rId9"/>
    <p:sldId id="261" r:id="rId10"/>
    <p:sldId id="288" r:id="rId11"/>
    <p:sldId id="275" r:id="rId12"/>
    <p:sldId id="274" r:id="rId13"/>
    <p:sldId id="273" r:id="rId14"/>
    <p:sldId id="264" r:id="rId15"/>
    <p:sldId id="270" r:id="rId16"/>
    <p:sldId id="271" r:id="rId17"/>
    <p:sldId id="279" r:id="rId18"/>
    <p:sldId id="282" r:id="rId19"/>
    <p:sldId id="283" r:id="rId20"/>
    <p:sldId id="277" r:id="rId21"/>
    <p:sldId id="263" r:id="rId22"/>
    <p:sldId id="272" r:id="rId23"/>
    <p:sldId id="265" r:id="rId24"/>
    <p:sldId id="266" r:id="rId25"/>
    <p:sldId id="285" r:id="rId26"/>
    <p:sldId id="290" r:id="rId27"/>
    <p:sldId id="284" r:id="rId28"/>
    <p:sldId id="291" r:id="rId29"/>
    <p:sldId id="287"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CC"/>
    <a:srgbClr val="0080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3" d="100"/>
          <a:sy n="63" d="100"/>
        </p:scale>
        <p:origin x="-720" y="-72"/>
      </p:cViewPr>
      <p:guideLst>
        <p:guide orient="horz" pos="2160"/>
        <p:guide pos="2880"/>
      </p:guideLst>
    </p:cSldViewPr>
  </p:slideViewPr>
  <p:notesTextViewPr>
    <p:cViewPr>
      <p:scale>
        <a:sx n="1" d="1"/>
        <a:sy n="1" d="1"/>
      </p:scale>
      <p:origin x="0" y="0"/>
    </p:cViewPr>
  </p:notesTextViewPr>
  <p:sorterViewPr>
    <p:cViewPr>
      <p:scale>
        <a:sx n="66" d="100"/>
        <a:sy n="66" d="100"/>
      </p:scale>
      <p:origin x="0" y="2706"/>
    </p:cViewPr>
  </p:sorterViewPr>
  <p:notesViewPr>
    <p:cSldViewPr>
      <p:cViewPr varScale="1">
        <p:scale>
          <a:sx n="48" d="100"/>
          <a:sy n="48" d="100"/>
        </p:scale>
        <p:origin x="-1980"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3D6971-7D2A-4912-A372-3FCD159D6AA8}" type="datetimeFigureOut">
              <a:rPr lang="en-US" smtClean="0"/>
              <a:pPr/>
              <a:t>4/13/2012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BACAEE-9CCF-446F-8A6E-B38505075165}" type="slidenum">
              <a:rPr lang="en-US" smtClean="0"/>
              <a:pPr/>
              <a:t>‹#›</a:t>
            </a:fld>
            <a:endParaRPr lang="en-US"/>
          </a:p>
        </p:txBody>
      </p:sp>
    </p:spTree>
    <p:extLst>
      <p:ext uri="{BB962C8B-B14F-4D97-AF65-F5344CB8AC3E}">
        <p14:creationId xmlns:p14="http://schemas.microsoft.com/office/powerpoint/2010/main" val="3672515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Current Projects</a:t>
            </a:r>
          </a:p>
          <a:p>
            <a:endParaRPr lang="en-US" dirty="0" smtClean="0"/>
          </a:p>
          <a:p>
            <a:r>
              <a:rPr lang="en-US" dirty="0" smtClean="0"/>
              <a:t>Members </a:t>
            </a:r>
            <a:r>
              <a:rPr lang="en-US" dirty="0"/>
              <a:t>represent K-12 engineering on foundation boards, STEM advocacy groups and NAE studies</a:t>
            </a:r>
          </a:p>
          <a:p>
            <a:r>
              <a:rPr lang="en-US" dirty="0"/>
              <a:t>Leadership regularly interacts with EDC, CMC K-12 SIG, HQ and other STEM constituency groups (NSTA, ITEEA, NCTM, NAEP, NAE, </a:t>
            </a:r>
            <a:r>
              <a:rPr lang="en-US" dirty="0" err="1"/>
              <a:t>etc</a:t>
            </a:r>
            <a:r>
              <a:rPr lang="en-US" dirty="0"/>
              <a:t>)</a:t>
            </a:r>
          </a:p>
          <a:p>
            <a:r>
              <a:rPr lang="en-US" dirty="0"/>
              <a:t>Chair and members working on Next Generation Science Framework and Standards review and implementation</a:t>
            </a:r>
          </a:p>
          <a:p>
            <a:r>
              <a:rPr lang="en-US" dirty="0"/>
              <a:t>Members contributing to research base on effective K-12 engineering education and publishing results</a:t>
            </a:r>
          </a:p>
          <a:p>
            <a:r>
              <a:rPr lang="en-US" dirty="0"/>
              <a:t>Members on state K-12 engineering standards writing teams in several states</a:t>
            </a:r>
          </a:p>
          <a:p>
            <a:endParaRPr lang="en-US" dirty="0"/>
          </a:p>
        </p:txBody>
      </p:sp>
      <p:sp>
        <p:nvSpPr>
          <p:cNvPr id="4" name="Slide Number Placeholder 3"/>
          <p:cNvSpPr>
            <a:spLocks noGrp="1"/>
          </p:cNvSpPr>
          <p:nvPr>
            <p:ph type="sldNum" sz="quarter" idx="10"/>
          </p:nvPr>
        </p:nvSpPr>
        <p:spPr/>
        <p:txBody>
          <a:bodyPr/>
          <a:lstStyle/>
          <a:p>
            <a:fld id="{6ABACAEE-9CCF-446F-8A6E-B38505075165}"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division has steadily grown it’s membership since becoming an official ASEE division in 2005, with current membership just under 800 .</a:t>
            </a:r>
          </a:p>
          <a:p>
            <a:r>
              <a:rPr lang="en-US" dirty="0" smtClean="0"/>
              <a:t>64% of members are academic professionals</a:t>
            </a:r>
          </a:p>
          <a:p>
            <a:r>
              <a:rPr lang="en-US" dirty="0" smtClean="0"/>
              <a:t>5% are academic institutional contacts</a:t>
            </a:r>
          </a:p>
          <a:p>
            <a:endParaRPr lang="en-US" dirty="0" smtClean="0"/>
          </a:p>
          <a:p>
            <a:r>
              <a:rPr lang="en-US" dirty="0" smtClean="0"/>
              <a:t>Regarding rank at  colleges and universities,</a:t>
            </a:r>
          </a:p>
          <a:p>
            <a:r>
              <a:rPr lang="en-US" dirty="0" smtClean="0"/>
              <a:t>37% are full  or associate professors</a:t>
            </a:r>
          </a:p>
          <a:p>
            <a:r>
              <a:rPr lang="en-US" dirty="0" smtClean="0"/>
              <a:t>18% are assistant professors or instructors</a:t>
            </a:r>
          </a:p>
          <a:p>
            <a:r>
              <a:rPr lang="en-US" dirty="0" smtClean="0"/>
              <a:t>35% are other academic professionals</a:t>
            </a:r>
          </a:p>
          <a:p>
            <a:r>
              <a:rPr lang="en-US" dirty="0" smtClean="0"/>
              <a:t>Remainder are non academic members (university students , K-12 teachers or industry)</a:t>
            </a:r>
          </a:p>
          <a:p>
            <a:endParaRPr lang="en-US" dirty="0" smtClean="0"/>
          </a:p>
          <a:p>
            <a:r>
              <a:rPr lang="en-US" dirty="0" smtClean="0"/>
              <a:t>Compared to  ASEE’s total percentage of women members, (22.3%), K-12 division members are 41.2% women.  Eleven of the 12 members of the current executive board are women.  All members of the executive board, with the exception of our K-12 representative, are discipline engineers from universities.</a:t>
            </a:r>
          </a:p>
          <a:p>
            <a:endParaRPr lang="en-US" dirty="0" smtClean="0"/>
          </a:p>
          <a:p>
            <a:r>
              <a:rPr lang="en-US" dirty="0" smtClean="0"/>
              <a:t>The division focuses on research based technical paper presentations and has received between 170-220 abstracts for the past four years.  Each is blind reviewed at both the abstract and the paper stage, resulting consistently in about 130 papers presented at each annual conference.  K-12 and Precollege offers at least one session in every available session slot at the annual conference</a:t>
            </a:r>
            <a:r>
              <a:rPr lang="en-US" dirty="0" smtClean="0"/>
              <a:t>.</a:t>
            </a:r>
          </a:p>
          <a:p>
            <a:endParaRPr lang="en-US" dirty="0"/>
          </a:p>
          <a:p>
            <a:endParaRPr lang="en-US" dirty="0" smtClean="0"/>
          </a:p>
          <a:p>
            <a:endParaRPr lang="en-US" dirty="0"/>
          </a:p>
        </p:txBody>
      </p:sp>
      <p:sp>
        <p:nvSpPr>
          <p:cNvPr id="4" name="Slide Number Placeholder 3"/>
          <p:cNvSpPr>
            <a:spLocks noGrp="1"/>
          </p:cNvSpPr>
          <p:nvPr>
            <p:ph type="sldNum" sz="quarter" idx="10"/>
          </p:nvPr>
        </p:nvSpPr>
        <p:spPr/>
        <p:txBody>
          <a:bodyPr/>
          <a:lstStyle/>
          <a:p>
            <a:fld id="{6ABACAEE-9CCF-446F-8A6E-B38505075165}" type="slidenum">
              <a:rPr lang="en-US" smtClean="0"/>
              <a:pPr/>
              <a:t>2</a:t>
            </a:fld>
            <a:endParaRPr lang="en-US"/>
          </a:p>
        </p:txBody>
      </p:sp>
    </p:spTree>
    <p:extLst>
      <p:ext uri="{BB962C8B-B14F-4D97-AF65-F5344CB8AC3E}">
        <p14:creationId xmlns:p14="http://schemas.microsoft.com/office/powerpoint/2010/main" val="3545706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K-12 and Precollege Division strives to provide a focus for development of innovative K-12 engineering education curricula and delivery approaches and a forum for the presentation and sharing of K-12 engineering educational initiatives and methods; create a vital community engaged in K-12 engineering initiatives; encourage the professional development of teachers in K-12 engineering education methodologies; increase awareness and participation of university faculty and industrial educators/partners in K-12 engineering initiatives; promote engineering as the context to integrate science and mathematics with all subjects in the K-12 setting; encourage the participation of K-12 educators in the creation and delivery of K-12 engineering content; and, synthesize and broadly disseminate lessons learned. </a:t>
            </a:r>
          </a:p>
          <a:p>
            <a:endParaRPr lang="en-US" dirty="0" smtClean="0"/>
          </a:p>
          <a:p>
            <a:r>
              <a:rPr lang="en-US" dirty="0" smtClean="0"/>
              <a:t>The current executive board has representation from North Carolina State University</a:t>
            </a:r>
            <a:r>
              <a:rPr lang="en-US" baseline="0" dirty="0" smtClean="0"/>
              <a:t> (2); Vanderbilt University; Duke University; University of Colorado-Boulder; Oklahoma State University; University of Virginia ; Worchester Polytechnic University; University of Minnesota; Purdue University; University of Kentucky and the Mobile Area Education Foundation.</a:t>
            </a:r>
          </a:p>
          <a:p>
            <a:endParaRPr lang="en-US" dirty="0" smtClean="0"/>
          </a:p>
          <a:p>
            <a:r>
              <a:rPr lang="en-US" dirty="0" smtClean="0"/>
              <a:t>Seven K-12 and Precollege members are ASEE Fellows.</a:t>
            </a:r>
          </a:p>
          <a:p>
            <a:endParaRPr lang="en-US" dirty="0" smtClean="0"/>
          </a:p>
          <a:p>
            <a:r>
              <a:rPr lang="en-US" dirty="0" smtClean="0"/>
              <a:t>K-12 members are heavily involved in engineering education research and practice  in K-12 and undergraduate education.</a:t>
            </a:r>
          </a:p>
          <a:p>
            <a:endParaRPr lang="en-US" dirty="0"/>
          </a:p>
        </p:txBody>
      </p:sp>
      <p:sp>
        <p:nvSpPr>
          <p:cNvPr id="4" name="Slide Number Placeholder 3"/>
          <p:cNvSpPr>
            <a:spLocks noGrp="1"/>
          </p:cNvSpPr>
          <p:nvPr>
            <p:ph type="sldNum" sz="quarter" idx="10"/>
          </p:nvPr>
        </p:nvSpPr>
        <p:spPr/>
        <p:txBody>
          <a:bodyPr/>
          <a:lstStyle/>
          <a:p>
            <a:fld id="{6ABACAEE-9CCF-446F-8A6E-B38505075165}" type="slidenum">
              <a:rPr lang="en-US" smtClean="0"/>
              <a:pPr/>
              <a:t>3</a:t>
            </a:fld>
            <a:endParaRPr lang="en-US"/>
          </a:p>
        </p:txBody>
      </p:sp>
    </p:spTree>
    <p:extLst>
      <p:ext uri="{BB962C8B-B14F-4D97-AF65-F5344CB8AC3E}">
        <p14:creationId xmlns:p14="http://schemas.microsoft.com/office/powerpoint/2010/main" val="6553591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K-12 and Precollege Members participate in:</a:t>
            </a:r>
          </a:p>
          <a:p>
            <a:endParaRPr lang="en-US" dirty="0"/>
          </a:p>
          <a:p>
            <a:r>
              <a:rPr lang="en-US" dirty="0" smtClean="0"/>
              <a:t>-Common Core Mathematics standard implementation and integration</a:t>
            </a:r>
          </a:p>
          <a:p>
            <a:r>
              <a:rPr lang="en-US" dirty="0" smtClean="0"/>
              <a:t>-Development and implementation of the Next Generation Science Standards, which are due to be released this spring and include engineering design as a fourth component, at the same level of importance as Physical, Life and Earth Science.</a:t>
            </a:r>
          </a:p>
          <a:p>
            <a:r>
              <a:rPr lang="en-US" dirty="0" smtClean="0"/>
              <a:t>-writing and implementation of Engineering Standards at the state level.  Multiple states have included engineering principles as a part of science standards; some, including Massachusetts and North Carolina, have independent K-12 engineering standards.</a:t>
            </a:r>
          </a:p>
          <a:p>
            <a:r>
              <a:rPr lang="en-US" dirty="0" smtClean="0"/>
              <a:t>-National efforts such as Change the Equation and NAE and NRC studies</a:t>
            </a:r>
          </a:p>
          <a:p>
            <a:r>
              <a:rPr lang="en-US" dirty="0" smtClean="0"/>
              <a:t>-Development of the National Assessment of Educational Progress (NAEP) Engineering and Technological Literacy Standards and Assessment to be implemented in 2014</a:t>
            </a:r>
          </a:p>
          <a:p>
            <a:r>
              <a:rPr lang="en-US" dirty="0" smtClean="0"/>
              <a:t>-National study groups on STEM issues</a:t>
            </a:r>
          </a:p>
          <a:p>
            <a:r>
              <a:rPr lang="en-US" dirty="0" smtClean="0"/>
              <a:t>-Convening national meetings on K-12 engineering education</a:t>
            </a:r>
          </a:p>
          <a:p>
            <a:r>
              <a:rPr lang="en-US" dirty="0" smtClean="0"/>
              <a:t>-significantly contributing to the body of research knowledge around engineering education in K-20</a:t>
            </a:r>
            <a:endParaRPr lang="en-US" dirty="0"/>
          </a:p>
        </p:txBody>
      </p:sp>
      <p:sp>
        <p:nvSpPr>
          <p:cNvPr id="4" name="Slide Number Placeholder 3"/>
          <p:cNvSpPr>
            <a:spLocks noGrp="1"/>
          </p:cNvSpPr>
          <p:nvPr>
            <p:ph type="sldNum" sz="quarter" idx="10"/>
          </p:nvPr>
        </p:nvSpPr>
        <p:spPr/>
        <p:txBody>
          <a:bodyPr/>
          <a:lstStyle/>
          <a:p>
            <a:fld id="{6ABACAEE-9CCF-446F-8A6E-B38505075165}" type="slidenum">
              <a:rPr lang="en-US" smtClean="0"/>
              <a:pPr/>
              <a:t>5</a:t>
            </a:fld>
            <a:endParaRPr lang="en-US"/>
          </a:p>
        </p:txBody>
      </p:sp>
    </p:spTree>
    <p:extLst>
      <p:ext uri="{BB962C8B-B14F-4D97-AF65-F5344CB8AC3E}">
        <p14:creationId xmlns:p14="http://schemas.microsoft.com/office/powerpoint/2010/main" val="15079593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Outreach is the traditional term typically referring to any involvement in K-12.  In the last eight years or so, “outreach” has come to mean the single visit interactions where university faculty and students go to K-12 schools and classrooms to  give presentations, do activities, speak during engineer’s week, mentor students for national competitions such as Lego Robotics, FIRST competitions, Future City, etc., and work with after school clubs.</a:t>
            </a:r>
          </a:p>
          <a:p>
            <a:endParaRPr lang="en-US" dirty="0"/>
          </a:p>
          <a:p>
            <a:r>
              <a:rPr lang="en-US" dirty="0" smtClean="0"/>
              <a:t>Sustained engagement involvement typically has a research focus and is funded by NSF, DOD, NIH, </a:t>
            </a:r>
            <a:r>
              <a:rPr lang="en-US" dirty="0" err="1" smtClean="0"/>
              <a:t>Dept</a:t>
            </a:r>
            <a:r>
              <a:rPr lang="en-US" dirty="0" smtClean="0"/>
              <a:t> of Ed, or Foundations who are seeking sustained effort that will inform future investments.  Research conducted is both qualitative and quantitative, measuring attitudes, aptitudes, interests, standardized test scores, and persistence.  Typically, all students are involved in these efforts although a focus on students from underrepresented groups in STEM (women, minorities' high poverty, </a:t>
            </a:r>
            <a:r>
              <a:rPr lang="en-US" dirty="0" err="1" smtClean="0"/>
              <a:t>etc</a:t>
            </a:r>
            <a:r>
              <a:rPr lang="en-US" dirty="0" smtClean="0"/>
              <a:t>) are specifically addressed in implementation.  Research from division members and others shows positive outcomes and impacts on both K-12 and undergraduate and graduate students in both short and long term measures.</a:t>
            </a:r>
            <a:endParaRPr lang="en-US" dirty="0"/>
          </a:p>
        </p:txBody>
      </p:sp>
      <p:sp>
        <p:nvSpPr>
          <p:cNvPr id="4" name="Slide Number Placeholder 3"/>
          <p:cNvSpPr>
            <a:spLocks noGrp="1"/>
          </p:cNvSpPr>
          <p:nvPr>
            <p:ph type="sldNum" sz="quarter" idx="10"/>
          </p:nvPr>
        </p:nvSpPr>
        <p:spPr/>
        <p:txBody>
          <a:bodyPr/>
          <a:lstStyle/>
          <a:p>
            <a:fld id="{6ABACAEE-9CCF-446F-8A6E-B38505075165}" type="slidenum">
              <a:rPr lang="en-US" smtClean="0"/>
              <a:pPr/>
              <a:t>8</a:t>
            </a:fld>
            <a:endParaRPr lang="en-US"/>
          </a:p>
        </p:txBody>
      </p:sp>
    </p:spTree>
    <p:extLst>
      <p:ext uri="{BB962C8B-B14F-4D97-AF65-F5344CB8AC3E}">
        <p14:creationId xmlns:p14="http://schemas.microsoft.com/office/powerpoint/2010/main" val="18458543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ABACAEE-9CCF-446F-8A6E-B38505075165}" type="slidenum">
              <a:rPr lang="en-US" smtClean="0"/>
              <a:pPr/>
              <a:t>9</a:t>
            </a:fld>
            <a:endParaRPr lang="en-US"/>
          </a:p>
        </p:txBody>
      </p:sp>
    </p:spTree>
    <p:extLst>
      <p:ext uri="{BB962C8B-B14F-4D97-AF65-F5344CB8AC3E}">
        <p14:creationId xmlns:p14="http://schemas.microsoft.com/office/powerpoint/2010/main" val="36086680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In three sites in rural south west Virginia, we have implemented engineering design-based curriculum with after-school youth in a studio setting. The curricula focus on energy sustainability, physical science concepts, and an environmental concept concerning an animal. Youth just completed Save the Penguins. In the fall they will do Save the Sea Birds, followed by Save the Bats. Click on the logo to see our Studio STEM website. Click on the video link to see a short video of the youth from last month.  We are using the MUSIC model to understand how informal settings can impact youth’s identification with engineering, science, and technologies. (Osborne &amp; Jones, 2011) . </a:t>
            </a:r>
          </a:p>
          <a:p>
            <a:r>
              <a:rPr lang="en-US" sz="1200" kern="1200" baseline="0" dirty="0" smtClean="0">
                <a:solidFill>
                  <a:schemeClr val="tx1"/>
                </a:solidFill>
                <a:latin typeface="+mn-lt"/>
                <a:ea typeface="+mn-ea"/>
                <a:cs typeface="+mn-cs"/>
              </a:rPr>
              <a:t>Youth begin to identify with a domain when they believe that they are </a:t>
            </a:r>
            <a:r>
              <a:rPr lang="en-US" sz="1200" kern="1200" baseline="0" dirty="0" err="1" smtClean="0">
                <a:solidFill>
                  <a:schemeClr val="tx1"/>
                </a:solidFill>
                <a:latin typeface="+mn-lt"/>
                <a:ea typeface="+mn-ea"/>
                <a:cs typeface="+mn-cs"/>
              </a:rPr>
              <a:t>eMpowered</a:t>
            </a:r>
            <a:r>
              <a:rPr lang="en-US" sz="1200" kern="1200" baseline="0" dirty="0" smtClean="0">
                <a:solidFill>
                  <a:schemeClr val="tx1"/>
                </a:solidFill>
                <a:latin typeface="+mn-lt"/>
                <a:ea typeface="+mn-ea"/>
                <a:cs typeface="+mn-cs"/>
              </a:rPr>
              <a:t>, the domain is Useful to their goals , they believe they will Succeed in it , they are Interested in it , and they believe they are Cared for.  We are also assessing science knowledge.</a:t>
            </a:r>
          </a:p>
        </p:txBody>
      </p:sp>
      <p:sp>
        <p:nvSpPr>
          <p:cNvPr id="4" name="Slide Number Placeholder 3"/>
          <p:cNvSpPr>
            <a:spLocks noGrp="1"/>
          </p:cNvSpPr>
          <p:nvPr>
            <p:ph type="sldNum" sz="quarter" idx="10"/>
          </p:nvPr>
        </p:nvSpPr>
        <p:spPr/>
        <p:txBody>
          <a:bodyPr/>
          <a:lstStyle/>
          <a:p>
            <a:fld id="{9FF5F96B-4590-47B7-BCC4-02BEB1D8838E}" type="slidenum">
              <a:rPr lang="en-US" smtClean="0"/>
              <a:pPr/>
              <a:t>11</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partnership was initiated by the business community to address widespread issues in student achievement and engagement in southern Alabama.  The project director is an engineering faculty member from the University of South Alabama.  The initial project was intended to be middle school only; however, results to date have been so encouraging they are expanding into K-12.  The model will be replicable for use in other areas.</a:t>
            </a:r>
            <a:endParaRPr lang="en-US" dirty="0"/>
          </a:p>
        </p:txBody>
      </p:sp>
      <p:sp>
        <p:nvSpPr>
          <p:cNvPr id="4" name="Slide Number Placeholder 3"/>
          <p:cNvSpPr>
            <a:spLocks noGrp="1"/>
          </p:cNvSpPr>
          <p:nvPr>
            <p:ph type="sldNum" sz="quarter" idx="10"/>
          </p:nvPr>
        </p:nvSpPr>
        <p:spPr/>
        <p:txBody>
          <a:bodyPr/>
          <a:lstStyle/>
          <a:p>
            <a:fld id="{6ABACAEE-9CCF-446F-8A6E-B38505075165}" type="slidenum">
              <a:rPr lang="en-US" smtClean="0"/>
              <a:pPr/>
              <a:t>14</a:t>
            </a:fld>
            <a:endParaRPr lang="en-US"/>
          </a:p>
        </p:txBody>
      </p:sp>
    </p:spTree>
    <p:extLst>
      <p:ext uri="{BB962C8B-B14F-4D97-AF65-F5344CB8AC3E}">
        <p14:creationId xmlns:p14="http://schemas.microsoft.com/office/powerpoint/2010/main" val="25299606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To help reduce the high number of students, particularly white students, who would leave the school (as predicted by district officials), open enroll into a different high school, or drop out of high school completely, the Skyline High School STEM Academy program was created in 2009, in partnership with the long-established K-12 TEAMS Program at the University of Colorado Boulder. Skyline High School is a diverse school with 1,230 students across grades 9-12. 45% of the students are from economically disadvantaged families (free and reduced lunch eligible), compared to a high school average in the district of 20% and state of 40%. The combined Skyline High School and CU-Boulder K-12 leadership team has developed a comprehensive education plan for the STEM Academy, with the overarching goal of students pursuing post-secondary STEM degrees. In order to receive a STEM Certificate upon graduation, students are required to take 28 total high school credits (minimum district graduation requirement is 24.5 credits) and follow a challenging education plan during all four years </a:t>
            </a:r>
            <a:r>
              <a:rPr lang="en-US" sz="1200" kern="1200" baseline="0" dirty="0" smtClean="0">
                <a:solidFill>
                  <a:schemeClr val="tx1"/>
                </a:solidFill>
                <a:effectLst/>
                <a:latin typeface="+mn-lt"/>
                <a:ea typeface="+mn-ea"/>
                <a:cs typeface="+mn-cs"/>
              </a:rPr>
              <a:t>that includes hands-on engineering design courses every year, modified from existing design courses at CU Boulder. </a:t>
            </a:r>
            <a:r>
              <a:rPr lang="en-US" sz="1200" kern="1200" dirty="0" smtClean="0">
                <a:solidFill>
                  <a:schemeClr val="tx1"/>
                </a:solidFill>
                <a:effectLst/>
                <a:latin typeface="+mn-lt"/>
                <a:ea typeface="+mn-ea"/>
                <a:cs typeface="+mn-cs"/>
              </a:rPr>
              <a:t>As students move through the sequence of courses</a:t>
            </a:r>
            <a:r>
              <a:rPr lang="en-US" sz="1200" i="1" kern="120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 they are engaged in increasingly complex hands-on design projects that peer into a variety of engineering disciplines, making engineering a part of their every day experience.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Skyline High School’s six feeder elementary and two middle schools have similar demographic patterns and are a key component in the recruitment and retention of underrepresented populations to the Academy. Thus, the University TEAMS partnership program has been introduced into all eight feeder school’s curriculum, developing shared learning goals between the nine schools.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Some references on this partnership include: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0" dirty="0" err="1" smtClean="0"/>
              <a:t>Zarske</a:t>
            </a:r>
            <a:r>
              <a:rPr lang="en-US" b="0" dirty="0" smtClean="0"/>
              <a:t>, M.S.</a:t>
            </a:r>
            <a:r>
              <a:rPr lang="en-US" b="0" baseline="0" dirty="0" smtClean="0"/>
              <a:t>, Ringer, H.L., </a:t>
            </a:r>
            <a:r>
              <a:rPr lang="en-US" b="0" baseline="0" dirty="0" err="1" smtClean="0"/>
              <a:t>Yowell</a:t>
            </a:r>
            <a:r>
              <a:rPr lang="en-US" b="0" baseline="0" dirty="0" smtClean="0"/>
              <a:t>, J.L., Sullivan, J.F., </a:t>
            </a:r>
            <a:r>
              <a:rPr lang="en-US" sz="1200" kern="1200" dirty="0" err="1" smtClean="0">
                <a:solidFill>
                  <a:schemeClr val="tx1"/>
                </a:solidFill>
                <a:effectLst/>
                <a:latin typeface="+mn-lt"/>
                <a:ea typeface="+mn-ea"/>
                <a:cs typeface="+mn-cs"/>
              </a:rPr>
              <a:t>Quinonez</a:t>
            </a:r>
            <a:r>
              <a:rPr lang="en-US" sz="1200" kern="1200" dirty="0" smtClean="0">
                <a:solidFill>
                  <a:schemeClr val="tx1"/>
                </a:solidFill>
                <a:effectLst/>
                <a:latin typeface="+mn-lt"/>
                <a:ea typeface="+mn-ea"/>
                <a:cs typeface="+mn-cs"/>
              </a:rPr>
              <a:t>, P.A. (2012) </a:t>
            </a:r>
            <a:r>
              <a:rPr lang="en-US" sz="1200" b="0" kern="1200" dirty="0" smtClean="0">
                <a:solidFill>
                  <a:schemeClr val="tx1"/>
                </a:solidFill>
                <a:effectLst/>
                <a:latin typeface="+mn-lt"/>
                <a:ea typeface="+mn-ea"/>
                <a:cs typeface="+mn-cs"/>
              </a:rPr>
              <a:t>The Skyline TEAMS Model: A Longitudinal Look at the Impacts of K-12 Engineering on Perception, Preparation and Persistence. </a:t>
            </a:r>
            <a:r>
              <a:rPr lang="en-US" sz="1200" b="0" i="1" kern="1200" dirty="0" smtClean="0">
                <a:solidFill>
                  <a:schemeClr val="tx1"/>
                </a:solidFill>
                <a:effectLst/>
                <a:latin typeface="+mn-lt"/>
                <a:ea typeface="+mn-ea"/>
                <a:cs typeface="+mn-cs"/>
              </a:rPr>
              <a:t>Advances in Engineering Education</a:t>
            </a:r>
            <a:r>
              <a:rPr lang="en-US" sz="1200" b="0" kern="1200" dirty="0" smtClean="0">
                <a:solidFill>
                  <a:schemeClr val="tx1"/>
                </a:solidFill>
                <a:effectLst/>
                <a:latin typeface="+mn-lt"/>
                <a:ea typeface="+mn-ea"/>
                <a:cs typeface="+mn-cs"/>
              </a:rPr>
              <a:t>. Summer</a:t>
            </a:r>
            <a:r>
              <a:rPr lang="en-US" sz="1200" b="0" kern="1200" baseline="0" dirty="0" smtClean="0">
                <a:solidFill>
                  <a:schemeClr val="tx1"/>
                </a:solidFill>
                <a:effectLst/>
                <a:latin typeface="+mn-lt"/>
                <a:ea typeface="+mn-ea"/>
                <a:cs typeface="+mn-cs"/>
              </a:rPr>
              <a:t> 2012 (forthcoming).</a:t>
            </a:r>
            <a:endParaRPr lang="en-US" sz="1200" b="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err="1" smtClean="0">
                <a:solidFill>
                  <a:schemeClr val="tx1"/>
                </a:solidFill>
                <a:effectLst/>
                <a:latin typeface="+mn-lt"/>
                <a:ea typeface="+mn-ea"/>
                <a:cs typeface="+mn-cs"/>
              </a:rPr>
              <a:t>Schnittka</a:t>
            </a:r>
            <a:r>
              <a:rPr lang="en-US" sz="1200" kern="1200" dirty="0" smtClean="0">
                <a:solidFill>
                  <a:schemeClr val="tx1"/>
                </a:solidFill>
                <a:effectLst/>
                <a:latin typeface="+mn-lt"/>
                <a:ea typeface="+mn-ea"/>
                <a:cs typeface="+mn-cs"/>
              </a:rPr>
              <a:t>, C., Parry, E.A., Day, L.D., </a:t>
            </a:r>
            <a:r>
              <a:rPr lang="en-US" sz="1200" b="0" i="0" u="none" strike="noStrike" kern="1200" baseline="0" dirty="0" err="1" smtClean="0">
                <a:solidFill>
                  <a:schemeClr val="tx1"/>
                </a:solidFill>
                <a:latin typeface="+mn-lt"/>
                <a:ea typeface="+mn-ea"/>
                <a:cs typeface="+mn-cs"/>
              </a:rPr>
              <a:t>Macalalag</a:t>
            </a:r>
            <a:r>
              <a:rPr lang="en-US" sz="1200" b="0" i="0" u="none" strike="noStrike" kern="1200" baseline="0" dirty="0" smtClean="0">
                <a:solidFill>
                  <a:schemeClr val="tx1"/>
                </a:solidFill>
                <a:latin typeface="+mn-lt"/>
                <a:ea typeface="+mn-ea"/>
                <a:cs typeface="+mn-cs"/>
              </a:rPr>
              <a:t>, A.Z., Padilla, A., </a:t>
            </a:r>
            <a:r>
              <a:rPr lang="en-US" sz="1200" kern="1200" dirty="0" err="1" smtClean="0">
                <a:solidFill>
                  <a:schemeClr val="tx1"/>
                </a:solidFill>
                <a:effectLst/>
                <a:latin typeface="+mn-lt"/>
                <a:ea typeface="+mn-ea"/>
                <a:cs typeface="+mn-cs"/>
              </a:rPr>
              <a:t>Zarske</a:t>
            </a:r>
            <a:r>
              <a:rPr lang="en-US" sz="1200" kern="1200" dirty="0" smtClean="0">
                <a:solidFill>
                  <a:schemeClr val="tx1"/>
                </a:solidFill>
                <a:effectLst/>
                <a:latin typeface="+mn-lt"/>
                <a:ea typeface="+mn-ea"/>
                <a:cs typeface="+mn-cs"/>
              </a:rPr>
              <a:t> M.S., </a:t>
            </a:r>
            <a:r>
              <a:rPr lang="en-US" sz="1200" kern="1200" dirty="0" err="1" smtClean="0">
                <a:solidFill>
                  <a:schemeClr val="tx1"/>
                </a:solidFill>
                <a:effectLst/>
                <a:latin typeface="+mn-lt"/>
                <a:ea typeface="+mn-ea"/>
                <a:cs typeface="+mn-cs"/>
              </a:rPr>
              <a:t>Quinonez</a:t>
            </a:r>
            <a:r>
              <a:rPr lang="en-US" sz="1200" kern="1200" dirty="0" smtClean="0">
                <a:solidFill>
                  <a:schemeClr val="tx1"/>
                </a:solidFill>
                <a:effectLst/>
                <a:latin typeface="+mn-lt"/>
                <a:ea typeface="+mn-ea"/>
                <a:cs typeface="+mn-cs"/>
              </a:rPr>
              <a:t>, P.A. (2012) Best Practices in University Partnerships. In: </a:t>
            </a:r>
            <a:r>
              <a:rPr lang="en-US" sz="1200" i="1" kern="1200" dirty="0" smtClean="0">
                <a:solidFill>
                  <a:schemeClr val="tx1"/>
                </a:solidFill>
                <a:effectLst/>
                <a:latin typeface="+mn-lt"/>
                <a:ea typeface="+mn-ea"/>
                <a:cs typeface="+mn-cs"/>
              </a:rPr>
              <a:t>ASEE Annual Conference Proceedings</a:t>
            </a:r>
            <a:r>
              <a:rPr lang="en-US" sz="1200" kern="1200" dirty="0" smtClean="0">
                <a:solidFill>
                  <a:schemeClr val="tx1"/>
                </a:solidFill>
                <a:effectLst/>
                <a:latin typeface="+mn-lt"/>
                <a:ea typeface="+mn-ea"/>
                <a:cs typeface="+mn-cs"/>
              </a:rPr>
              <a:t>. San Antonio, TX; 2012</a:t>
            </a:r>
            <a:r>
              <a:rPr lang="en-US" sz="1200" kern="1200" baseline="0" dirty="0" smtClean="0">
                <a:solidFill>
                  <a:schemeClr val="tx1"/>
                </a:solidFill>
                <a:effectLst/>
                <a:latin typeface="+mn-lt"/>
                <a:ea typeface="+mn-ea"/>
                <a:cs typeface="+mn-cs"/>
              </a:rPr>
              <a:t> (forthcoming)</a:t>
            </a:r>
            <a:r>
              <a:rPr lang="en-US" sz="1200" kern="1200" dirty="0" smtClean="0">
                <a:solidFill>
                  <a:schemeClr val="tx1"/>
                </a:solidFill>
                <a:effectLst/>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0" dirty="0" err="1" smtClean="0"/>
              <a:t>Zarske</a:t>
            </a:r>
            <a:r>
              <a:rPr lang="en-US" b="0" dirty="0" smtClean="0"/>
              <a:t>, M.S.</a:t>
            </a:r>
            <a:r>
              <a:rPr lang="en-US" b="0" baseline="0" dirty="0" smtClean="0"/>
              <a:t>, </a:t>
            </a:r>
            <a:r>
              <a:rPr lang="en-US" b="0" baseline="0" dirty="0" err="1" smtClean="0"/>
              <a:t>Yowell</a:t>
            </a:r>
            <a:r>
              <a:rPr lang="en-US" b="0" baseline="0" dirty="0" smtClean="0"/>
              <a:t>, J.L., Sullivan, J.F., </a:t>
            </a:r>
            <a:r>
              <a:rPr lang="en-US" b="0" baseline="0" dirty="0" err="1" smtClean="0"/>
              <a:t>Bielefeldt</a:t>
            </a:r>
            <a:r>
              <a:rPr lang="en-US" b="0" baseline="0" dirty="0" smtClean="0"/>
              <a:t>, A.R., Knight, D.W., O’Hair, M.T. (2012) </a:t>
            </a:r>
            <a:r>
              <a:rPr lang="en-US" b="0" dirty="0" smtClean="0"/>
              <a:t>K-12 Engineering for Service: Do project-based service-learning design experiences impact attitudes in high school engineering students? </a:t>
            </a:r>
            <a:r>
              <a:rPr lang="en-US" sz="1200" kern="1200" dirty="0" smtClean="0">
                <a:solidFill>
                  <a:schemeClr val="tx1"/>
                </a:solidFill>
                <a:effectLst/>
                <a:latin typeface="+mn-lt"/>
                <a:ea typeface="+mn-ea"/>
                <a:cs typeface="+mn-cs"/>
              </a:rPr>
              <a:t>In: </a:t>
            </a:r>
            <a:r>
              <a:rPr lang="en-US" sz="1200" i="1" kern="1200" dirty="0" smtClean="0">
                <a:solidFill>
                  <a:schemeClr val="tx1"/>
                </a:solidFill>
                <a:effectLst/>
                <a:latin typeface="+mn-lt"/>
                <a:ea typeface="+mn-ea"/>
                <a:cs typeface="+mn-cs"/>
              </a:rPr>
              <a:t>ASEE Annual Conference Proceedings</a:t>
            </a:r>
            <a:r>
              <a:rPr lang="en-US" sz="1200" kern="1200" dirty="0" smtClean="0">
                <a:solidFill>
                  <a:schemeClr val="tx1"/>
                </a:solidFill>
                <a:effectLst/>
                <a:latin typeface="+mn-lt"/>
                <a:ea typeface="+mn-ea"/>
                <a:cs typeface="+mn-cs"/>
              </a:rPr>
              <a:t>. San Antonio, TX; 2012</a:t>
            </a:r>
            <a:r>
              <a:rPr lang="en-US" sz="1200" kern="1200" baseline="0" dirty="0" smtClean="0">
                <a:solidFill>
                  <a:schemeClr val="tx1"/>
                </a:solidFill>
                <a:effectLst/>
                <a:latin typeface="+mn-lt"/>
                <a:ea typeface="+mn-ea"/>
                <a:cs typeface="+mn-cs"/>
              </a:rPr>
              <a:t> (forthcoming)</a:t>
            </a:r>
            <a:r>
              <a:rPr lang="en-US" sz="1200" kern="1200" dirty="0" smtClean="0">
                <a:solidFill>
                  <a:schemeClr val="tx1"/>
                </a:solidFill>
                <a:effectLst/>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5CF4404E-5F9E-41F2-9D90-5A2D9303882F}" type="slidenum">
              <a:rPr lang="en-US" smtClean="0"/>
              <a:pPr/>
              <a:t>15</a:t>
            </a:fld>
            <a:endParaRPr lang="en-US"/>
          </a:p>
        </p:txBody>
      </p:sp>
    </p:spTree>
    <p:extLst>
      <p:ext uri="{BB962C8B-B14F-4D97-AF65-F5344CB8AC3E}">
        <p14:creationId xmlns:p14="http://schemas.microsoft.com/office/powerpoint/2010/main" val="34207753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D7D2AD7-BD31-48B9-8C8A-7D4EAE7F6485}" type="slidenum">
              <a:rPr lang="en-US" smtClean="0"/>
              <a:t>17</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university involvement in this effort was one staff person about 20 days per year the first two years, and about 4 days a year since then.  The district provided some financial support and the remainder covered through university grants.  The research focus as been on student attitudes, teacher attitudes and change of practice, student persistence and study of how deeply the student adopts the engineering design process as a method of problem solving in general (a factor in the persistence study).</a:t>
            </a:r>
          </a:p>
          <a:p>
            <a:endParaRPr lang="en-US" dirty="0"/>
          </a:p>
          <a:p>
            <a:r>
              <a:rPr lang="en-US" dirty="0" smtClean="0"/>
              <a:t>Teacher turnover at this school has gone from &gt;20% per year to 3-4% since this implementation.  The partnership is being recognized this year as one of three winners of the Best Practices in Partnership between Universities and K-12 at the annual conference in San Antonio.  University and K-12 personnel will co-present the project’s overview.</a:t>
            </a:r>
          </a:p>
          <a:p>
            <a:endParaRPr lang="en-US" dirty="0"/>
          </a:p>
          <a:p>
            <a:r>
              <a:rPr lang="en-US" dirty="0" smtClean="0"/>
              <a:t>The model is being replicated at five other NC schools and is used as a basis for schools in other states.</a:t>
            </a:r>
            <a:endParaRPr lang="en-US" dirty="0"/>
          </a:p>
        </p:txBody>
      </p:sp>
      <p:sp>
        <p:nvSpPr>
          <p:cNvPr id="4" name="Slide Number Placeholder 3"/>
          <p:cNvSpPr>
            <a:spLocks noGrp="1"/>
          </p:cNvSpPr>
          <p:nvPr>
            <p:ph type="sldNum" sz="quarter" idx="10"/>
          </p:nvPr>
        </p:nvSpPr>
        <p:spPr/>
        <p:txBody>
          <a:bodyPr/>
          <a:lstStyle/>
          <a:p>
            <a:fld id="{6ABACAEE-9CCF-446F-8A6E-B38505075165}" type="slidenum">
              <a:rPr lang="en-US" smtClean="0"/>
              <a:pPr/>
              <a:t>21</a:t>
            </a:fld>
            <a:endParaRPr lang="en-US"/>
          </a:p>
        </p:txBody>
      </p:sp>
    </p:spTree>
    <p:extLst>
      <p:ext uri="{BB962C8B-B14F-4D97-AF65-F5344CB8AC3E}">
        <p14:creationId xmlns:p14="http://schemas.microsoft.com/office/powerpoint/2010/main" val="26435776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BACAEE-9CCF-446F-8A6E-B38505075165}" type="slidenum">
              <a:rPr lang="en-US" smtClean="0"/>
              <a:pPr/>
              <a:t>23</a:t>
            </a:fld>
            <a:endParaRPr lang="en-US"/>
          </a:p>
        </p:txBody>
      </p:sp>
    </p:spTree>
    <p:extLst>
      <p:ext uri="{BB962C8B-B14F-4D97-AF65-F5344CB8AC3E}">
        <p14:creationId xmlns:p14="http://schemas.microsoft.com/office/powerpoint/2010/main" val="10244313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ABACAEE-9CCF-446F-8A6E-B38505075165}" type="slidenum">
              <a:rPr lang="en-US" smtClean="0"/>
              <a:pPr/>
              <a:t>24</a:t>
            </a:fld>
            <a:endParaRPr lang="en-US"/>
          </a:p>
        </p:txBody>
      </p:sp>
    </p:spTree>
    <p:extLst>
      <p:ext uri="{BB962C8B-B14F-4D97-AF65-F5344CB8AC3E}">
        <p14:creationId xmlns:p14="http://schemas.microsoft.com/office/powerpoint/2010/main" val="9068296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59CA0229-8A37-4E49-BFA8-3095847671EC}" type="datetimeFigureOut">
              <a:rPr lang="en-US" smtClean="0"/>
              <a:pPr/>
              <a:t>4/13/2012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D500141-51AD-45CF-BAD3-757C0DBD26D3}" type="slidenum">
              <a:rPr lang="en-US" smtClean="0"/>
              <a:pPr/>
              <a:t>‹#›</a:t>
            </a:fld>
            <a:endParaRPr lang="en-US"/>
          </a:p>
        </p:txBody>
      </p:sp>
    </p:spTree>
  </p:cSld>
  <p:clrMapOvr>
    <a:masterClrMapping/>
  </p:clrMapOvr>
  <p:transition spd="slow">
    <p:strips dir="rd"/>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59CA0229-8A37-4E49-BFA8-3095847671EC}" type="datetimeFigureOut">
              <a:rPr lang="en-US" smtClean="0"/>
              <a:pPr/>
              <a:t>4/13/2012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D500141-51AD-45CF-BAD3-757C0DBD26D3}" type="slidenum">
              <a:rPr lang="en-US" smtClean="0"/>
              <a:pPr/>
              <a:t>‹#›</a:t>
            </a:fld>
            <a:endParaRPr lang="en-US"/>
          </a:p>
        </p:txBody>
      </p:sp>
    </p:spTree>
  </p:cSld>
  <p:clrMapOvr>
    <a:masterClrMapping/>
  </p:clrMapOvr>
  <p:transition spd="slow">
    <p:strips dir="rd"/>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59CA0229-8A37-4E49-BFA8-3095847671EC}" type="datetimeFigureOut">
              <a:rPr lang="en-US" smtClean="0"/>
              <a:pPr/>
              <a:t>4/13/2012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D500141-51AD-45CF-BAD3-757C0DBD26D3}" type="slidenum">
              <a:rPr lang="en-US" smtClean="0"/>
              <a:pPr/>
              <a:t>‹#›</a:t>
            </a:fld>
            <a:endParaRPr lang="en-US"/>
          </a:p>
        </p:txBody>
      </p:sp>
    </p:spTree>
  </p:cSld>
  <p:clrMapOvr>
    <a:masterClrMapping/>
  </p:clrMapOvr>
  <p:transition spd="slow">
    <p:strips dir="rd"/>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59CA0229-8A37-4E49-BFA8-3095847671EC}" type="datetimeFigureOut">
              <a:rPr lang="en-US" smtClean="0"/>
              <a:pPr/>
              <a:t>4/13/2012</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D500141-51AD-45CF-BAD3-757C0DBD26D3}" type="slidenum">
              <a:rPr lang="en-US" smtClean="0"/>
              <a:pPr/>
              <a:t>‹#›</a:t>
            </a:fld>
            <a:endParaRPr lang="en-US"/>
          </a:p>
        </p:txBody>
      </p:sp>
    </p:spTree>
  </p:cSld>
  <p:clrMapOvr>
    <a:masterClrMapping/>
  </p:clrMapOvr>
  <p:transition spd="slow">
    <p:strips dir="rd"/>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59CA0229-8A37-4E49-BFA8-3095847671EC}" type="datetimeFigureOut">
              <a:rPr lang="en-US" smtClean="0"/>
              <a:pPr/>
              <a:t>4/13/2012</a:t>
            </a:fld>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ED500141-51AD-45CF-BAD3-757C0DBD26D3}" type="slidenum">
              <a:rPr lang="en-US" smtClean="0"/>
              <a:pPr/>
              <a:t>‹#›</a:t>
            </a:fld>
            <a:endParaRPr lang="en-US"/>
          </a:p>
        </p:txBody>
      </p:sp>
    </p:spTree>
  </p:cSld>
  <p:clrMapOvr>
    <a:masterClrMapping/>
  </p:clrMapOvr>
  <p:transition spd="slow">
    <p:strips dir="rd"/>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59CA0229-8A37-4E49-BFA8-3095847671EC}" type="datetimeFigureOut">
              <a:rPr lang="en-US" smtClean="0"/>
              <a:pPr/>
              <a:t>4/13/2012</a:t>
            </a:fld>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ED500141-51AD-45CF-BAD3-757C0DBD26D3}" type="slidenum">
              <a:rPr lang="en-US" smtClean="0"/>
              <a:pPr/>
              <a:t>‹#›</a:t>
            </a:fld>
            <a:endParaRPr lang="en-US"/>
          </a:p>
        </p:txBody>
      </p:sp>
    </p:spTree>
  </p:cSld>
  <p:clrMapOvr>
    <a:masterClrMapping/>
  </p:clrMapOvr>
  <p:transition spd="slow">
    <p:strips dir="rd"/>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59CA0229-8A37-4E49-BFA8-3095847671EC}" type="datetimeFigureOut">
              <a:rPr lang="en-US" smtClean="0"/>
              <a:pPr/>
              <a:t>4/13/2012</a:t>
            </a:fld>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ED500141-51AD-45CF-BAD3-757C0DBD26D3}" type="slidenum">
              <a:rPr lang="en-US" smtClean="0"/>
              <a:pPr/>
              <a:t>‹#›</a:t>
            </a:fld>
            <a:endParaRPr lang="en-US"/>
          </a:p>
        </p:txBody>
      </p:sp>
    </p:spTree>
  </p:cSld>
  <p:clrMapOvr>
    <a:masterClrMapping/>
  </p:clrMapOvr>
  <p:transition spd="slow">
    <p:strips dir="rd"/>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59CA0229-8A37-4E49-BFA8-3095847671EC}" type="datetimeFigureOut">
              <a:rPr lang="en-US" smtClean="0"/>
              <a:pPr/>
              <a:t>4/13/2012</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D500141-51AD-45CF-BAD3-757C0DBD26D3}" type="slidenum">
              <a:rPr lang="en-US" smtClean="0"/>
              <a:pPr/>
              <a:t>‹#›</a:t>
            </a:fld>
            <a:endParaRPr lang="en-US"/>
          </a:p>
        </p:txBody>
      </p:sp>
    </p:spTree>
  </p:cSld>
  <p:clrMapOvr>
    <a:masterClrMapping/>
  </p:clrMapOvr>
  <p:transition spd="slow">
    <p:strips dir="rd"/>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59CA0229-8A37-4E49-BFA8-3095847671EC}" type="datetimeFigureOut">
              <a:rPr lang="en-US" smtClean="0"/>
              <a:pPr/>
              <a:t>4/13/2012</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D500141-51AD-45CF-BAD3-757C0DBD26D3}" type="slidenum">
              <a:rPr lang="en-US" smtClean="0"/>
              <a:pPr/>
              <a:t>‹#›</a:t>
            </a:fld>
            <a:endParaRPr lang="en-US"/>
          </a:p>
        </p:txBody>
      </p:sp>
    </p:spTree>
  </p:cSld>
  <p:clrMapOvr>
    <a:masterClrMapping/>
  </p:clrMapOvr>
  <p:transition spd="slow">
    <p:strips dir="rd"/>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59CA0229-8A37-4E49-BFA8-3095847671EC}" type="datetimeFigureOut">
              <a:rPr lang="en-US" smtClean="0"/>
              <a:pPr/>
              <a:t>4/13/2012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D500141-51AD-45CF-BAD3-757C0DBD26D3}" type="slidenum">
              <a:rPr lang="en-US" smtClean="0"/>
              <a:pPr/>
              <a:t>‹#›</a:t>
            </a:fld>
            <a:endParaRPr lang="en-US"/>
          </a:p>
        </p:txBody>
      </p:sp>
    </p:spTree>
  </p:cSld>
  <p:clrMapOvr>
    <a:masterClrMapping/>
  </p:clrMapOvr>
  <p:transition spd="slow">
    <p:strips dir="rd"/>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59CA0229-8A37-4E49-BFA8-3095847671EC}" type="datetimeFigureOut">
              <a:rPr lang="en-US" smtClean="0"/>
              <a:pPr/>
              <a:t>4/13/2012</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D500141-51AD-45CF-BAD3-757C0DBD26D3}" type="slidenum">
              <a:rPr lang="en-US" smtClean="0"/>
              <a:pPr/>
              <a:t>‹#›</a:t>
            </a:fld>
            <a:endParaRPr lang="en-US"/>
          </a:p>
        </p:txBody>
      </p:sp>
    </p:spTree>
  </p:cSld>
  <p:clrMapOvr>
    <a:masterClrMapping/>
  </p:clrMapOvr>
  <p:transition spd="slow">
    <p:strips dir="rd"/>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2647"/>
            </a:gs>
            <a:gs pos="50000">
              <a:srgbClr val="9900CC"/>
            </a:gs>
            <a:gs pos="100000">
              <a:srgbClr val="002647"/>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US" smtClean="0"/>
              <a:t>Click to edit Master title style</a:t>
            </a:r>
            <a:endParaRPr lang="en-US" smtClean="0"/>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smtClean="0"/>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defRPr sz="1400"/>
            </a:lvl1pPr>
          </a:lstStyle>
          <a:p>
            <a:fld id="{59CA0229-8A37-4E49-BFA8-3095847671EC}" type="datetimeFigureOut">
              <a:rPr lang="en-US" smtClean="0"/>
              <a:pPr/>
              <a:t>4/13/2012</a:t>
            </a:fld>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defRPr sz="1400"/>
            </a:lvl1pPr>
          </a:lstStyle>
          <a:p>
            <a:fld id="{ED500141-51AD-45CF-BAD3-757C0DBD26D3}" type="slidenum">
              <a:rPr lang="en-US" smtClean="0"/>
              <a:pPr/>
              <a:t>‹#›</a:t>
            </a:fld>
            <a:endParaRPr lang="en-US"/>
          </a:p>
        </p:txBody>
      </p:sp>
      <p:sp>
        <p:nvSpPr>
          <p:cNvPr id="1031" name="Freeform 7"/>
          <p:cNvSpPr>
            <a:spLocks/>
          </p:cNvSpPr>
          <p:nvPr/>
        </p:nvSpPr>
        <p:spPr bwMode="auto">
          <a:xfrm>
            <a:off x="14288" y="7938"/>
            <a:ext cx="3194050" cy="3211512"/>
          </a:xfrm>
          <a:custGeom>
            <a:avLst/>
            <a:gdLst/>
            <a:ahLst/>
            <a:cxnLst>
              <a:cxn ang="0">
                <a:pos x="0" y="2022"/>
              </a:cxn>
              <a:cxn ang="0">
                <a:pos x="2011" y="0"/>
              </a:cxn>
              <a:cxn ang="0">
                <a:pos x="0" y="0"/>
              </a:cxn>
              <a:cxn ang="0">
                <a:pos x="0" y="2022"/>
              </a:cxn>
            </a:cxnLst>
            <a:rect l="0" t="0" r="r" b="b"/>
            <a:pathLst>
              <a:path w="2012" h="2023">
                <a:moveTo>
                  <a:pt x="0" y="2022"/>
                </a:moveTo>
                <a:lnTo>
                  <a:pt x="2011" y="0"/>
                </a:lnTo>
                <a:lnTo>
                  <a:pt x="0" y="0"/>
                </a:lnTo>
                <a:lnTo>
                  <a:pt x="0" y="2022"/>
                </a:lnTo>
              </a:path>
            </a:pathLst>
          </a:custGeom>
          <a:gradFill rotWithShape="0">
            <a:gsLst>
              <a:gs pos="0">
                <a:srgbClr val="9900CC"/>
              </a:gs>
              <a:gs pos="100000">
                <a:srgbClr val="000F4C"/>
              </a:gs>
            </a:gsLst>
            <a:lin ang="5400000" scaled="1"/>
          </a:gradFill>
          <a:ln w="9525" cap="rnd">
            <a:noFill/>
            <a:round/>
            <a:headEnd/>
            <a:tailEnd/>
          </a:ln>
          <a:effectLst/>
        </p:spPr>
        <p:txBody>
          <a:bodyPr/>
          <a:lstStyle/>
          <a:p>
            <a:endParaRPr lang="en-US"/>
          </a:p>
        </p:txBody>
      </p:sp>
      <p:sp>
        <p:nvSpPr>
          <p:cNvPr id="1032" name="Freeform 8"/>
          <p:cNvSpPr>
            <a:spLocks/>
          </p:cNvSpPr>
          <p:nvPr/>
        </p:nvSpPr>
        <p:spPr bwMode="auto">
          <a:xfrm>
            <a:off x="5937250" y="3648075"/>
            <a:ext cx="3190875" cy="3187700"/>
          </a:xfrm>
          <a:custGeom>
            <a:avLst/>
            <a:gdLst/>
            <a:ahLst/>
            <a:cxnLst>
              <a:cxn ang="0">
                <a:pos x="2008" y="0"/>
              </a:cxn>
              <a:cxn ang="0">
                <a:pos x="0" y="2007"/>
              </a:cxn>
              <a:cxn ang="0">
                <a:pos x="2009" y="2007"/>
              </a:cxn>
              <a:cxn ang="0">
                <a:pos x="2008" y="0"/>
              </a:cxn>
            </a:cxnLst>
            <a:rect l="0" t="0" r="r" b="b"/>
            <a:pathLst>
              <a:path w="2010" h="2008">
                <a:moveTo>
                  <a:pt x="2008" y="0"/>
                </a:moveTo>
                <a:lnTo>
                  <a:pt x="0" y="2007"/>
                </a:lnTo>
                <a:lnTo>
                  <a:pt x="2009" y="2007"/>
                </a:lnTo>
                <a:lnTo>
                  <a:pt x="2008" y="0"/>
                </a:lnTo>
              </a:path>
            </a:pathLst>
          </a:custGeom>
          <a:gradFill rotWithShape="0">
            <a:gsLst>
              <a:gs pos="0">
                <a:srgbClr val="9900CC"/>
              </a:gs>
              <a:gs pos="100000">
                <a:srgbClr val="000F4C"/>
              </a:gs>
            </a:gsLst>
            <a:lin ang="5400000" scaled="1"/>
          </a:gradFill>
          <a:ln w="9525" cap="rnd">
            <a:noFill/>
            <a:round/>
            <a:headEnd/>
            <a:tailEnd/>
          </a:ln>
          <a:effectLst/>
        </p:spPr>
        <p:txBody>
          <a:bodyPr/>
          <a:lstStyle/>
          <a:p>
            <a:endParaRPr lang="en-US"/>
          </a:p>
        </p:txBody>
      </p:sp>
      <p:sp>
        <p:nvSpPr>
          <p:cNvPr id="1033" name="Freeform 9"/>
          <p:cNvSpPr>
            <a:spLocks/>
          </p:cNvSpPr>
          <p:nvPr/>
        </p:nvSpPr>
        <p:spPr bwMode="auto">
          <a:xfrm>
            <a:off x="14288" y="3649663"/>
            <a:ext cx="3194050" cy="3209925"/>
          </a:xfrm>
          <a:custGeom>
            <a:avLst/>
            <a:gdLst/>
            <a:ahLst/>
            <a:cxnLst>
              <a:cxn ang="0">
                <a:pos x="0" y="0"/>
              </a:cxn>
              <a:cxn ang="0">
                <a:pos x="2011" y="2021"/>
              </a:cxn>
              <a:cxn ang="0">
                <a:pos x="1" y="2021"/>
              </a:cxn>
              <a:cxn ang="0">
                <a:pos x="0" y="0"/>
              </a:cxn>
            </a:cxnLst>
            <a:rect l="0" t="0" r="r" b="b"/>
            <a:pathLst>
              <a:path w="2012" h="2022">
                <a:moveTo>
                  <a:pt x="0" y="0"/>
                </a:moveTo>
                <a:lnTo>
                  <a:pt x="2011" y="2021"/>
                </a:lnTo>
                <a:lnTo>
                  <a:pt x="1" y="2021"/>
                </a:lnTo>
                <a:lnTo>
                  <a:pt x="0" y="0"/>
                </a:lnTo>
              </a:path>
            </a:pathLst>
          </a:custGeom>
          <a:gradFill rotWithShape="0">
            <a:gsLst>
              <a:gs pos="0">
                <a:srgbClr val="9900CC"/>
              </a:gs>
              <a:gs pos="100000">
                <a:srgbClr val="000F4C"/>
              </a:gs>
            </a:gsLst>
            <a:lin ang="5400000" scaled="1"/>
          </a:gradFill>
          <a:ln w="9525" cap="rnd">
            <a:noFill/>
            <a:round/>
            <a:headEnd/>
            <a:tailEnd/>
          </a:ln>
          <a:effectLst/>
        </p:spPr>
        <p:txBody>
          <a:bodyPr/>
          <a:lstStyle/>
          <a:p>
            <a:endParaRPr lang="en-US"/>
          </a:p>
        </p:txBody>
      </p:sp>
      <p:sp>
        <p:nvSpPr>
          <p:cNvPr id="1034" name="Freeform 10"/>
          <p:cNvSpPr>
            <a:spLocks/>
          </p:cNvSpPr>
          <p:nvPr/>
        </p:nvSpPr>
        <p:spPr bwMode="auto">
          <a:xfrm>
            <a:off x="5938838" y="1588"/>
            <a:ext cx="3190875" cy="3187700"/>
          </a:xfrm>
          <a:custGeom>
            <a:avLst/>
            <a:gdLst/>
            <a:ahLst/>
            <a:cxnLst>
              <a:cxn ang="0">
                <a:pos x="2007" y="2007"/>
              </a:cxn>
              <a:cxn ang="0">
                <a:pos x="0" y="0"/>
              </a:cxn>
              <a:cxn ang="0">
                <a:pos x="2009" y="0"/>
              </a:cxn>
              <a:cxn ang="0">
                <a:pos x="2007" y="2007"/>
              </a:cxn>
            </a:cxnLst>
            <a:rect l="0" t="0" r="r" b="b"/>
            <a:pathLst>
              <a:path w="2010" h="2008">
                <a:moveTo>
                  <a:pt x="2007" y="2007"/>
                </a:moveTo>
                <a:lnTo>
                  <a:pt x="0" y="0"/>
                </a:lnTo>
                <a:lnTo>
                  <a:pt x="2009" y="0"/>
                </a:lnTo>
                <a:lnTo>
                  <a:pt x="2007" y="2007"/>
                </a:lnTo>
              </a:path>
            </a:pathLst>
          </a:custGeom>
          <a:gradFill rotWithShape="0">
            <a:gsLst>
              <a:gs pos="0">
                <a:srgbClr val="9900CC"/>
              </a:gs>
              <a:gs pos="100000">
                <a:srgbClr val="000F4C"/>
              </a:gs>
            </a:gsLst>
            <a:lin ang="5400000" scaled="1"/>
          </a:gradFill>
          <a:ln w="9525" cap="rnd">
            <a:noFill/>
            <a:round/>
            <a:headEnd/>
            <a:tailEnd/>
          </a:ln>
          <a:effectLst/>
        </p:spPr>
        <p:txBody>
          <a:bodyPr/>
          <a:lstStyle/>
          <a:p>
            <a:endParaRPr lang="en-US"/>
          </a:p>
        </p:txBody>
      </p:sp>
      <p:sp>
        <p:nvSpPr>
          <p:cNvPr id="1035" name="Freeform 11"/>
          <p:cNvSpPr>
            <a:spLocks/>
          </p:cNvSpPr>
          <p:nvPr/>
        </p:nvSpPr>
        <p:spPr bwMode="auto">
          <a:xfrm>
            <a:off x="1346200" y="192088"/>
            <a:ext cx="6446838" cy="6448425"/>
          </a:xfrm>
          <a:custGeom>
            <a:avLst/>
            <a:gdLst/>
            <a:ahLst/>
            <a:cxnLst>
              <a:cxn ang="0">
                <a:pos x="2031" y="4061"/>
              </a:cxn>
              <a:cxn ang="0">
                <a:pos x="4060" y="2031"/>
              </a:cxn>
              <a:cxn ang="0">
                <a:pos x="2031" y="0"/>
              </a:cxn>
              <a:cxn ang="0">
                <a:pos x="0" y="2031"/>
              </a:cxn>
              <a:cxn ang="0">
                <a:pos x="2031" y="4061"/>
              </a:cxn>
            </a:cxnLst>
            <a:rect l="0" t="0" r="r" b="b"/>
            <a:pathLst>
              <a:path w="4061" h="4062">
                <a:moveTo>
                  <a:pt x="2031" y="4061"/>
                </a:moveTo>
                <a:lnTo>
                  <a:pt x="4060" y="2031"/>
                </a:lnTo>
                <a:lnTo>
                  <a:pt x="2031" y="0"/>
                </a:lnTo>
                <a:lnTo>
                  <a:pt x="0" y="2031"/>
                </a:lnTo>
                <a:lnTo>
                  <a:pt x="2031" y="4061"/>
                </a:lnTo>
              </a:path>
            </a:pathLst>
          </a:custGeom>
          <a:gradFill rotWithShape="0">
            <a:gsLst>
              <a:gs pos="0">
                <a:srgbClr val="9900CC"/>
              </a:gs>
              <a:gs pos="100000">
                <a:srgbClr val="000F4C"/>
              </a:gs>
            </a:gsLst>
            <a:lin ang="5400000" scaled="1"/>
          </a:gradFill>
          <a:ln w="9525" cap="rnd">
            <a:noFill/>
            <a:round/>
            <a:headEnd/>
            <a:tailEnd/>
          </a:ln>
          <a:effectLst/>
        </p:spPr>
        <p:txBody>
          <a:bodyPr/>
          <a:lstStyle/>
          <a:p>
            <a:endParaRPr lang="en-US"/>
          </a:p>
        </p:txBody>
      </p:sp>
      <p:sp>
        <p:nvSpPr>
          <p:cNvPr id="1036" name="Freeform 12"/>
          <p:cNvSpPr>
            <a:spLocks/>
          </p:cNvSpPr>
          <p:nvPr/>
        </p:nvSpPr>
        <p:spPr bwMode="auto">
          <a:xfrm>
            <a:off x="2655888" y="1504950"/>
            <a:ext cx="3825875" cy="3825875"/>
          </a:xfrm>
          <a:custGeom>
            <a:avLst/>
            <a:gdLst/>
            <a:ahLst/>
            <a:cxnLst>
              <a:cxn ang="0">
                <a:pos x="1205" y="2409"/>
              </a:cxn>
              <a:cxn ang="0">
                <a:pos x="2409" y="1204"/>
              </a:cxn>
              <a:cxn ang="0">
                <a:pos x="1205" y="0"/>
              </a:cxn>
              <a:cxn ang="0">
                <a:pos x="0" y="1204"/>
              </a:cxn>
              <a:cxn ang="0">
                <a:pos x="1205" y="2409"/>
              </a:cxn>
            </a:cxnLst>
            <a:rect l="0" t="0" r="r" b="b"/>
            <a:pathLst>
              <a:path w="2410" h="2410">
                <a:moveTo>
                  <a:pt x="1205" y="2409"/>
                </a:moveTo>
                <a:lnTo>
                  <a:pt x="2409" y="1204"/>
                </a:lnTo>
                <a:lnTo>
                  <a:pt x="1205" y="0"/>
                </a:lnTo>
                <a:lnTo>
                  <a:pt x="0" y="1204"/>
                </a:lnTo>
                <a:lnTo>
                  <a:pt x="1205" y="2409"/>
                </a:lnTo>
              </a:path>
            </a:pathLst>
          </a:custGeom>
          <a:gradFill rotWithShape="0">
            <a:gsLst>
              <a:gs pos="0">
                <a:srgbClr val="9900CC"/>
              </a:gs>
              <a:gs pos="100000">
                <a:srgbClr val="000F4C"/>
              </a:gs>
            </a:gsLst>
            <a:lin ang="5400000" scaled="1"/>
          </a:gradFill>
          <a:ln w="9525" cap="rnd">
            <a:noFill/>
            <a:round/>
            <a:headEnd/>
            <a:tailEnd/>
          </a:ln>
          <a:effec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strips dir="rd"/>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2.tif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tudiostem.org/wordpress/" TargetMode="External"/><Relationship Id="rId5" Type="http://schemas.openxmlformats.org/officeDocument/2006/relationships/hyperlink" Target="http://studiostem.org/wordpress/?page_id=123" TargetMode="Externa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mailto:eaparry@ncsu.ed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130425"/>
            <a:ext cx="8305800" cy="1755775"/>
          </a:xfrm>
        </p:spPr>
        <p:txBody>
          <a:bodyPr>
            <a:normAutofit/>
          </a:bodyPr>
          <a:lstStyle/>
          <a:p>
            <a:r>
              <a:rPr lang="en-US" b="1" dirty="0">
                <a:solidFill>
                  <a:schemeClr val="bg1"/>
                </a:solidFill>
              </a:rPr>
              <a:t>K-12 Engineering: </a:t>
            </a:r>
            <a:r>
              <a:rPr lang="en-US" b="1" dirty="0" smtClean="0">
                <a:solidFill>
                  <a:schemeClr val="bg1"/>
                </a:solidFill>
              </a:rPr>
              <a:t/>
            </a:r>
            <a:br>
              <a:rPr lang="en-US" b="1" dirty="0" smtClean="0">
                <a:solidFill>
                  <a:schemeClr val="bg1"/>
                </a:solidFill>
              </a:rPr>
            </a:br>
            <a:r>
              <a:rPr lang="en-US" b="1" dirty="0" smtClean="0">
                <a:solidFill>
                  <a:schemeClr val="bg1"/>
                </a:solidFill>
              </a:rPr>
              <a:t>Integrated </a:t>
            </a:r>
            <a:r>
              <a:rPr lang="en-US" b="1" dirty="0">
                <a:solidFill>
                  <a:schemeClr val="bg1"/>
                </a:solidFill>
              </a:rPr>
              <a:t>Strategies That Work</a:t>
            </a:r>
            <a:endParaRPr lang="en-US" dirty="0">
              <a:solidFill>
                <a:schemeClr val="bg1"/>
              </a:solidFill>
            </a:endParaRPr>
          </a:p>
        </p:txBody>
      </p:sp>
      <p:sp>
        <p:nvSpPr>
          <p:cNvPr id="3" name="Subtitle 2"/>
          <p:cNvSpPr>
            <a:spLocks noGrp="1"/>
          </p:cNvSpPr>
          <p:nvPr>
            <p:ph type="subTitle" idx="1"/>
          </p:nvPr>
        </p:nvSpPr>
        <p:spPr>
          <a:xfrm>
            <a:off x="533400" y="4343400"/>
            <a:ext cx="8229600" cy="1752600"/>
          </a:xfrm>
        </p:spPr>
        <p:txBody>
          <a:bodyPr/>
          <a:lstStyle/>
          <a:p>
            <a:r>
              <a:rPr lang="en-US" dirty="0" smtClean="0">
                <a:solidFill>
                  <a:srgbClr val="FFFF00"/>
                </a:solidFill>
              </a:rPr>
              <a:t>Elizabeth Parry</a:t>
            </a:r>
          </a:p>
          <a:p>
            <a:r>
              <a:rPr lang="en-US" dirty="0" smtClean="0">
                <a:solidFill>
                  <a:srgbClr val="FFFF00"/>
                </a:solidFill>
              </a:rPr>
              <a:t> </a:t>
            </a:r>
            <a:r>
              <a:rPr lang="en-US" dirty="0" smtClean="0">
                <a:solidFill>
                  <a:srgbClr val="FFFF00"/>
                </a:solidFill>
              </a:rPr>
              <a:t>Chair, ASEE K-12 and Precollege </a:t>
            </a:r>
            <a:r>
              <a:rPr lang="en-US" dirty="0" smtClean="0">
                <a:solidFill>
                  <a:srgbClr val="FFFF00"/>
                </a:solidFill>
              </a:rPr>
              <a:t>Division and NCSU College of Engineering</a:t>
            </a:r>
            <a:endParaRPr lang="en-US" dirty="0" smtClean="0">
              <a:solidFill>
                <a:srgbClr val="FFFF00"/>
              </a:solidFill>
            </a:endParaRPr>
          </a:p>
          <a:p>
            <a:endParaRPr lang="en-US" dirty="0"/>
          </a:p>
        </p:txBody>
      </p:sp>
    </p:spTree>
    <p:extLst>
      <p:ext uri="{BB962C8B-B14F-4D97-AF65-F5344CB8AC3E}">
        <p14:creationId xmlns:p14="http://schemas.microsoft.com/office/powerpoint/2010/main" val="768921098"/>
      </p:ext>
    </p:extLst>
  </p:cSld>
  <p:clrMapOvr>
    <a:masterClrMapping/>
  </p:clrMapOvr>
  <p:transition spd="slow">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33400"/>
            <a:ext cx="5562600" cy="1143000"/>
          </a:xfrm>
        </p:spPr>
        <p:txBody>
          <a:bodyPr>
            <a:normAutofit fontScale="90000"/>
          </a:bodyPr>
          <a:lstStyle/>
          <a:p>
            <a:r>
              <a:rPr lang="en-US" dirty="0" smtClean="0">
                <a:solidFill>
                  <a:srgbClr val="FFFF00"/>
                </a:solidFill>
              </a:rPr>
              <a:t>ASEE K-12 and </a:t>
            </a:r>
            <a:br>
              <a:rPr lang="en-US" dirty="0" smtClean="0">
                <a:solidFill>
                  <a:srgbClr val="FFFF00"/>
                </a:solidFill>
              </a:rPr>
            </a:br>
            <a:r>
              <a:rPr lang="en-US" dirty="0" smtClean="0">
                <a:solidFill>
                  <a:srgbClr val="FFFF00"/>
                </a:solidFill>
              </a:rPr>
              <a:t>Precollege Division</a:t>
            </a:r>
            <a:endParaRPr lang="en-US" dirty="0">
              <a:solidFill>
                <a:srgbClr val="FFFF00"/>
              </a:solidFill>
            </a:endParaRPr>
          </a:p>
        </p:txBody>
      </p:sp>
      <p:sp>
        <p:nvSpPr>
          <p:cNvPr id="3" name="Content Placeholder 2"/>
          <p:cNvSpPr>
            <a:spLocks noGrp="1"/>
          </p:cNvSpPr>
          <p:nvPr>
            <p:ph idx="1"/>
          </p:nvPr>
        </p:nvSpPr>
        <p:spPr>
          <a:xfrm>
            <a:off x="498764" y="1905000"/>
            <a:ext cx="8229600" cy="4953000"/>
          </a:xfrm>
        </p:spPr>
        <p:txBody>
          <a:bodyPr>
            <a:normAutofit fontScale="92500" lnSpcReduction="20000"/>
          </a:bodyPr>
          <a:lstStyle/>
          <a:p>
            <a:pPr>
              <a:buFont typeface="Wingdings" pitchFamily="2" charset="2"/>
              <a:buChar char=""/>
            </a:pPr>
            <a:r>
              <a:rPr lang="en-US" dirty="0" smtClean="0">
                <a:solidFill>
                  <a:schemeClr val="bg1"/>
                </a:solidFill>
              </a:rPr>
              <a:t>Formed in 2005 </a:t>
            </a:r>
          </a:p>
          <a:p>
            <a:pPr>
              <a:buFont typeface="Wingdings" pitchFamily="2" charset="2"/>
              <a:buChar char=""/>
            </a:pPr>
            <a:r>
              <a:rPr lang="en-US" dirty="0" smtClean="0">
                <a:solidFill>
                  <a:schemeClr val="bg1"/>
                </a:solidFill>
              </a:rPr>
              <a:t>742 members </a:t>
            </a:r>
            <a:r>
              <a:rPr lang="en-US" sz="3000" dirty="0" smtClean="0">
                <a:solidFill>
                  <a:schemeClr val="bg1"/>
                </a:solidFill>
              </a:rPr>
              <a:t>(12</a:t>
            </a:r>
            <a:r>
              <a:rPr lang="en-US" sz="3000" baseline="30000" dirty="0" smtClean="0">
                <a:solidFill>
                  <a:schemeClr val="bg1"/>
                </a:solidFill>
              </a:rPr>
              <a:t>th</a:t>
            </a:r>
            <a:r>
              <a:rPr lang="en-US" sz="3000" dirty="0" smtClean="0">
                <a:solidFill>
                  <a:schemeClr val="bg1"/>
                </a:solidFill>
              </a:rPr>
              <a:t> largest in </a:t>
            </a:r>
            <a:r>
              <a:rPr lang="en-US" dirty="0" smtClean="0">
                <a:solidFill>
                  <a:schemeClr val="bg1"/>
                </a:solidFill>
              </a:rPr>
              <a:t>ASEE)</a:t>
            </a:r>
          </a:p>
          <a:p>
            <a:pPr>
              <a:buFont typeface="Wingdings" pitchFamily="2" charset="2"/>
              <a:buChar char=""/>
            </a:pPr>
            <a:r>
              <a:rPr lang="en-US" dirty="0" smtClean="0">
                <a:solidFill>
                  <a:schemeClr val="bg1"/>
                </a:solidFill>
              </a:rPr>
              <a:t>90% of members are university faculty, instructors or staff</a:t>
            </a:r>
          </a:p>
          <a:p>
            <a:pPr>
              <a:buFont typeface="Wingdings" pitchFamily="2" charset="2"/>
              <a:buChar char=""/>
            </a:pPr>
            <a:r>
              <a:rPr lang="en-US" dirty="0" smtClean="0">
                <a:solidFill>
                  <a:schemeClr val="bg1"/>
                </a:solidFill>
              </a:rPr>
              <a:t>Majority (80%+) are discipline engineers</a:t>
            </a:r>
          </a:p>
          <a:p>
            <a:pPr>
              <a:buFont typeface="Wingdings" pitchFamily="2" charset="2"/>
              <a:buChar char=""/>
            </a:pPr>
            <a:r>
              <a:rPr lang="en-US" dirty="0" smtClean="0">
                <a:solidFill>
                  <a:schemeClr val="bg1"/>
                </a:solidFill>
              </a:rPr>
              <a:t>42% women (vs. 22% ASEE overall)</a:t>
            </a:r>
          </a:p>
          <a:p>
            <a:pPr>
              <a:buFont typeface="Wingdings" pitchFamily="2" charset="2"/>
              <a:buChar char=""/>
            </a:pPr>
            <a:r>
              <a:rPr lang="en-US" dirty="0" smtClean="0">
                <a:solidFill>
                  <a:schemeClr val="bg1"/>
                </a:solidFill>
              </a:rPr>
              <a:t>In 2012, division received 176 abstracts and will present </a:t>
            </a:r>
            <a:r>
              <a:rPr lang="en-US" dirty="0" smtClean="0">
                <a:solidFill>
                  <a:schemeClr val="bg1"/>
                </a:solidFill>
              </a:rPr>
              <a:t>100 </a:t>
            </a:r>
            <a:r>
              <a:rPr lang="en-US" dirty="0" smtClean="0">
                <a:solidFill>
                  <a:schemeClr val="bg1"/>
                </a:solidFill>
              </a:rPr>
              <a:t>papers in sessions scheduled in every time slot at the annual </a:t>
            </a:r>
            <a:r>
              <a:rPr lang="en-US" dirty="0" smtClean="0">
                <a:solidFill>
                  <a:schemeClr val="bg1"/>
                </a:solidFill>
              </a:rPr>
              <a:t>conference in June</a:t>
            </a:r>
            <a:endParaRPr lang="en-US" dirty="0" smtClean="0">
              <a:solidFill>
                <a:schemeClr val="bg1"/>
              </a:solidFill>
            </a:endParaRPr>
          </a:p>
          <a:p>
            <a:pPr>
              <a:buFont typeface="Wingdings" pitchFamily="2" charset="2"/>
              <a:buChar char=""/>
            </a:pPr>
            <a:r>
              <a:rPr lang="en-US" dirty="0" smtClean="0">
                <a:solidFill>
                  <a:schemeClr val="bg1"/>
                </a:solidFill>
              </a:rPr>
              <a:t>20% of </a:t>
            </a:r>
            <a:r>
              <a:rPr lang="en-US" dirty="0" smtClean="0">
                <a:solidFill>
                  <a:schemeClr val="bg1"/>
                </a:solidFill>
              </a:rPr>
              <a:t>Journal of Engineering Education </a:t>
            </a:r>
            <a:r>
              <a:rPr lang="en-US" dirty="0" smtClean="0">
                <a:solidFill>
                  <a:schemeClr val="bg1"/>
                </a:solidFill>
              </a:rPr>
              <a:t>articles published in last 4 years involved work in K-12</a:t>
            </a:r>
          </a:p>
          <a:p>
            <a:pPr>
              <a:buFont typeface="Wingdings" pitchFamily="2" charset="2"/>
              <a:buChar char=""/>
            </a:pPr>
            <a:endParaRPr lang="en-US" dirty="0" smtClean="0"/>
          </a:p>
          <a:p>
            <a:pPr marL="0" indent="0">
              <a:buNone/>
            </a:pPr>
            <a:endParaRPr lang="en-US" dirty="0"/>
          </a:p>
        </p:txBody>
      </p:sp>
      <p:pic>
        <p:nvPicPr>
          <p:cNvPr id="4" name="Picture 3" descr="M:\denise\My Documents\Photos\ITL Lab\Lab Plazas\Aerospace Sophomore Course - ASEN 2002\Flex Struct Lab nov01\FlexTestA.JPG"/>
          <p:cNvPicPr>
            <a:picLocks noChangeAspect="1" noChangeArrowheads="1"/>
          </p:cNvPicPr>
          <p:nvPr/>
        </p:nvPicPr>
        <p:blipFill>
          <a:blip r:embed="rId3" cstate="print"/>
          <a:srcRect/>
          <a:stretch>
            <a:fillRect/>
          </a:stretch>
        </p:blipFill>
        <p:spPr bwMode="auto">
          <a:xfrm>
            <a:off x="6324600" y="304800"/>
            <a:ext cx="2514600" cy="2059275"/>
          </a:xfrm>
          <a:prstGeom prst="rect">
            <a:avLst/>
          </a:prstGeom>
          <a:noFill/>
          <a:ln w="9525">
            <a:noFill/>
            <a:miter lim="800000"/>
            <a:headEnd/>
            <a:tailEnd/>
          </a:ln>
        </p:spPr>
      </p:pic>
    </p:spTree>
    <p:extLst>
      <p:ext uri="{BB962C8B-B14F-4D97-AF65-F5344CB8AC3E}">
        <p14:creationId xmlns:p14="http://schemas.microsoft.com/office/powerpoint/2010/main" val="1883641738"/>
      </p:ext>
    </p:extLst>
  </p:cSld>
  <p:clrMapOvr>
    <a:masterClrMapping/>
  </p:clrMapOvr>
  <p:transition spd="slow">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FF00"/>
                </a:solidFill>
              </a:rPr>
              <a:t>K-12 and </a:t>
            </a:r>
            <a:r>
              <a:rPr lang="en-US" b="1" dirty="0" smtClean="0">
                <a:solidFill>
                  <a:srgbClr val="FFFF00"/>
                </a:solidFill>
              </a:rPr>
              <a:t>Precollege Division </a:t>
            </a:r>
            <a:br>
              <a:rPr lang="en-US" b="1" dirty="0" smtClean="0">
                <a:solidFill>
                  <a:srgbClr val="FFFF00"/>
                </a:solidFill>
              </a:rPr>
            </a:br>
            <a:r>
              <a:rPr lang="en-US" b="1" dirty="0" smtClean="0">
                <a:solidFill>
                  <a:srgbClr val="FFFF00"/>
                </a:solidFill>
              </a:rPr>
              <a:t>Strategic </a:t>
            </a:r>
            <a:r>
              <a:rPr lang="en-US" b="1" dirty="0" smtClean="0">
                <a:solidFill>
                  <a:srgbClr val="FFFF00"/>
                </a:solidFill>
              </a:rPr>
              <a:t>Areas</a:t>
            </a:r>
            <a:endParaRPr lang="en-US" b="1" dirty="0">
              <a:solidFill>
                <a:srgbClr val="FFFF00"/>
              </a:solidFill>
            </a:endParaRPr>
          </a:p>
        </p:txBody>
      </p:sp>
      <p:sp>
        <p:nvSpPr>
          <p:cNvPr id="3" name="Content Placeholder 2"/>
          <p:cNvSpPr>
            <a:spLocks noGrp="1"/>
          </p:cNvSpPr>
          <p:nvPr>
            <p:ph idx="1"/>
          </p:nvPr>
        </p:nvSpPr>
        <p:spPr/>
        <p:txBody>
          <a:bodyPr>
            <a:normAutofit fontScale="77500" lnSpcReduction="20000"/>
          </a:bodyPr>
          <a:lstStyle/>
          <a:p>
            <a:r>
              <a:rPr lang="en-US" dirty="0" smtClean="0">
                <a:solidFill>
                  <a:schemeClr val="bg1"/>
                </a:solidFill>
              </a:rPr>
              <a:t>Goal is to be the center of competency for K-12 engineering research and </a:t>
            </a:r>
            <a:r>
              <a:rPr lang="en-US" dirty="0" smtClean="0">
                <a:solidFill>
                  <a:schemeClr val="bg1"/>
                </a:solidFill>
              </a:rPr>
              <a:t>practice</a:t>
            </a:r>
          </a:p>
          <a:p>
            <a:r>
              <a:rPr lang="en-US" dirty="0" smtClean="0">
                <a:solidFill>
                  <a:schemeClr val="bg1"/>
                </a:solidFill>
              </a:rPr>
              <a:t>Strategy is to form collaborations of key stakeholder groups in K-20 engineering and STEM education</a:t>
            </a:r>
            <a:endParaRPr lang="en-US" dirty="0" smtClean="0">
              <a:solidFill>
                <a:schemeClr val="bg1"/>
              </a:solidFill>
            </a:endParaRPr>
          </a:p>
          <a:p>
            <a:r>
              <a:rPr lang="en-US" dirty="0" smtClean="0">
                <a:solidFill>
                  <a:schemeClr val="bg1"/>
                </a:solidFill>
              </a:rPr>
              <a:t>Focus on development of research based professional development and curricula for K-12 students and teachers</a:t>
            </a:r>
          </a:p>
          <a:p>
            <a:r>
              <a:rPr lang="en-US" dirty="0" smtClean="0">
                <a:solidFill>
                  <a:schemeClr val="bg1"/>
                </a:solidFill>
              </a:rPr>
              <a:t>Fully participate in policy issues impacting K-12:  funding priorities, standards and assessments</a:t>
            </a:r>
          </a:p>
          <a:p>
            <a:r>
              <a:rPr lang="en-US" dirty="0" smtClean="0">
                <a:solidFill>
                  <a:schemeClr val="bg1"/>
                </a:solidFill>
              </a:rPr>
              <a:t>Utilize extensive research, university and industry talent base to ensure ASEE is “at the table” on key national STEM issues </a:t>
            </a:r>
          </a:p>
          <a:p>
            <a:pPr marL="0" indent="0">
              <a:buNone/>
            </a:pPr>
            <a:endParaRPr lang="en-US" dirty="0"/>
          </a:p>
        </p:txBody>
      </p:sp>
    </p:spTree>
    <p:extLst>
      <p:ext uri="{BB962C8B-B14F-4D97-AF65-F5344CB8AC3E}">
        <p14:creationId xmlns:p14="http://schemas.microsoft.com/office/powerpoint/2010/main" val="4094398843"/>
      </p:ext>
    </p:extLst>
  </p:cSld>
  <p:clrMapOvr>
    <a:masterClrMapping/>
  </p:clrMapOvr>
  <p:transition spd="slow">
    <p:strips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382000" cy="914400"/>
          </a:xfrm>
        </p:spPr>
        <p:txBody>
          <a:bodyPr>
            <a:normAutofit fontScale="90000"/>
          </a:bodyPr>
          <a:lstStyle/>
          <a:p>
            <a:r>
              <a:rPr lang="en-US" dirty="0" smtClean="0">
                <a:solidFill>
                  <a:srgbClr val="FFFF00"/>
                </a:solidFill>
              </a:rPr>
              <a:t>Selected Current </a:t>
            </a:r>
            <a:r>
              <a:rPr lang="en-US" dirty="0" smtClean="0">
                <a:solidFill>
                  <a:srgbClr val="FFFF00"/>
                </a:solidFill>
              </a:rPr>
              <a:t>Division Work </a:t>
            </a:r>
            <a:r>
              <a:rPr lang="en-US" dirty="0" smtClean="0">
                <a:solidFill>
                  <a:srgbClr val="FFFF00"/>
                </a:solidFill>
              </a:rPr>
              <a:t>Efforts</a:t>
            </a:r>
            <a:endParaRPr lang="en-US" dirty="0">
              <a:solidFill>
                <a:srgbClr val="FFFF00"/>
              </a:solidFill>
            </a:endParaRPr>
          </a:p>
        </p:txBody>
      </p:sp>
      <p:sp>
        <p:nvSpPr>
          <p:cNvPr id="3" name="Content Placeholder 2"/>
          <p:cNvSpPr>
            <a:spLocks noGrp="1"/>
          </p:cNvSpPr>
          <p:nvPr>
            <p:ph idx="1"/>
          </p:nvPr>
        </p:nvSpPr>
        <p:spPr>
          <a:xfrm>
            <a:off x="228600" y="1066800"/>
            <a:ext cx="8686800" cy="5562600"/>
          </a:xfrm>
        </p:spPr>
        <p:txBody>
          <a:bodyPr>
            <a:normAutofit fontScale="85000" lnSpcReduction="10000"/>
          </a:bodyPr>
          <a:lstStyle/>
          <a:p>
            <a:pPr>
              <a:buFont typeface="Wingdings" pitchFamily="2" charset="2"/>
              <a:buChar char="w"/>
            </a:pPr>
            <a:r>
              <a:rPr lang="en-US" b="1" dirty="0" smtClean="0">
                <a:solidFill>
                  <a:srgbClr val="00FFCC"/>
                </a:solidFill>
              </a:rPr>
              <a:t>Executive board convening invited national meetings on K-12 engineering:</a:t>
            </a:r>
          </a:p>
          <a:p>
            <a:pPr>
              <a:buFont typeface="Wingdings" pitchFamily="2" charset="2"/>
              <a:buChar char="ü"/>
            </a:pPr>
            <a:r>
              <a:rPr lang="en-US" sz="2400" dirty="0" smtClean="0">
                <a:solidFill>
                  <a:schemeClr val="bg1"/>
                </a:solidFill>
                <a:latin typeface="Arial Narrow" pitchFamily="34" charset="0"/>
              </a:rPr>
              <a:t>May 2010: Defining Engineering in Elementary Grades (Raleigh, NC)</a:t>
            </a:r>
          </a:p>
          <a:p>
            <a:pPr>
              <a:buFont typeface="Wingdings" pitchFamily="2" charset="2"/>
              <a:buChar char="ü"/>
            </a:pPr>
            <a:r>
              <a:rPr lang="en-US" sz="2400" dirty="0" smtClean="0">
                <a:solidFill>
                  <a:schemeClr val="bg1"/>
                </a:solidFill>
                <a:latin typeface="Arial Narrow" pitchFamily="34" charset="0"/>
              </a:rPr>
              <a:t>June 2010:  Defining the Top Research Questions in K-12 engineering (Louisville, KY)</a:t>
            </a:r>
          </a:p>
          <a:p>
            <a:pPr>
              <a:buFont typeface="Wingdings" pitchFamily="2" charset="2"/>
              <a:buChar char="ü"/>
            </a:pPr>
            <a:r>
              <a:rPr lang="en-US" sz="2400" dirty="0" smtClean="0">
                <a:solidFill>
                  <a:schemeClr val="bg1"/>
                </a:solidFill>
                <a:latin typeface="Arial Narrow" pitchFamily="34" charset="0"/>
              </a:rPr>
              <a:t>June 2011:  Identifying Barriers and Opportunities in K-12 Engineering (Vancouver, BC)</a:t>
            </a:r>
          </a:p>
          <a:p>
            <a:pPr>
              <a:buFont typeface="Wingdings" pitchFamily="2" charset="2"/>
              <a:buChar char="ü"/>
            </a:pPr>
            <a:r>
              <a:rPr lang="en-US" sz="2400" dirty="0" smtClean="0">
                <a:solidFill>
                  <a:schemeClr val="bg1"/>
                </a:solidFill>
                <a:latin typeface="Arial Narrow" pitchFamily="34" charset="0"/>
              </a:rPr>
              <a:t>June 2012:  Defining Professional Development Standards for K-12 Engineering (meeting </a:t>
            </a:r>
            <a:r>
              <a:rPr lang="en-US" sz="2400" dirty="0" smtClean="0">
                <a:solidFill>
                  <a:schemeClr val="bg1"/>
                </a:solidFill>
                <a:latin typeface="Arial Narrow" pitchFamily="34" charset="0"/>
              </a:rPr>
              <a:t>collaboration with </a:t>
            </a:r>
            <a:r>
              <a:rPr lang="en-US" sz="2400" dirty="0" smtClean="0">
                <a:solidFill>
                  <a:schemeClr val="bg1"/>
                </a:solidFill>
                <a:latin typeface="Arial Narrow" pitchFamily="34" charset="0"/>
              </a:rPr>
              <a:t>UTEACH, San Antonio, TX)</a:t>
            </a:r>
          </a:p>
          <a:p>
            <a:pPr>
              <a:buFont typeface="Wingdings" pitchFamily="2" charset="2"/>
              <a:buChar char="ü"/>
            </a:pPr>
            <a:r>
              <a:rPr lang="en-US" sz="2400" dirty="0" smtClean="0">
                <a:solidFill>
                  <a:schemeClr val="bg1"/>
                </a:solidFill>
                <a:latin typeface="Arial Narrow" pitchFamily="34" charset="0"/>
              </a:rPr>
              <a:t>July 2012:  Colloquium on P-12 Engineering Education (</a:t>
            </a:r>
            <a:r>
              <a:rPr lang="en-US" sz="2400" dirty="0">
                <a:solidFill>
                  <a:schemeClr val="bg1"/>
                </a:solidFill>
                <a:latin typeface="Arial Narrow" pitchFamily="34" charset="0"/>
              </a:rPr>
              <a:t>c</a:t>
            </a:r>
            <a:r>
              <a:rPr lang="en-US" sz="2400" dirty="0" smtClean="0">
                <a:solidFill>
                  <a:schemeClr val="bg1"/>
                </a:solidFill>
                <a:latin typeface="Arial Narrow" pitchFamily="34" charset="0"/>
              </a:rPr>
              <a:t>ollaboration with STEM Center, Minneapolis, MN)</a:t>
            </a:r>
          </a:p>
          <a:p>
            <a:pPr>
              <a:buFont typeface="Wingdings" pitchFamily="2" charset="2"/>
              <a:buChar char="w"/>
            </a:pPr>
            <a:r>
              <a:rPr lang="en-US" b="1" dirty="0" smtClean="0">
                <a:solidFill>
                  <a:srgbClr val="00FFCC"/>
                </a:solidFill>
              </a:rPr>
              <a:t>Division leadership collaborating with Purdue INSPIRE on J-PEER journal of engineering education </a:t>
            </a:r>
            <a:r>
              <a:rPr lang="en-US" b="1" dirty="0" smtClean="0">
                <a:solidFill>
                  <a:srgbClr val="00FFCC"/>
                </a:solidFill>
              </a:rPr>
              <a:t>research</a:t>
            </a:r>
          </a:p>
          <a:p>
            <a:pPr>
              <a:buFont typeface="Wingdings" pitchFamily="2" charset="2"/>
              <a:buChar char="w"/>
            </a:pPr>
            <a:r>
              <a:rPr lang="en-US" b="1" dirty="0" smtClean="0">
                <a:solidFill>
                  <a:srgbClr val="00FFCC"/>
                </a:solidFill>
              </a:rPr>
              <a:t>Developing collaboration with NSTA on science and engineering standards </a:t>
            </a:r>
            <a:endParaRPr lang="en-US" b="1" dirty="0" smtClean="0">
              <a:solidFill>
                <a:srgbClr val="00FFCC"/>
              </a:solidFill>
            </a:endParaRPr>
          </a:p>
          <a:p>
            <a:endParaRPr lang="en-US" dirty="0" smtClean="0"/>
          </a:p>
          <a:p>
            <a:endParaRPr lang="en-US" dirty="0" smtClean="0"/>
          </a:p>
          <a:p>
            <a:endParaRPr lang="en-US" dirty="0"/>
          </a:p>
        </p:txBody>
      </p:sp>
    </p:spTree>
    <p:extLst>
      <p:ext uri="{BB962C8B-B14F-4D97-AF65-F5344CB8AC3E}">
        <p14:creationId xmlns:p14="http://schemas.microsoft.com/office/powerpoint/2010/main" val="2025797303"/>
      </p:ext>
    </p:extLst>
  </p:cSld>
  <p:clrMapOvr>
    <a:masterClrMapping/>
  </p:clrMapOvr>
  <p:transition spd="slow">
    <p:strips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8077200" cy="1143000"/>
          </a:xfrm>
        </p:spPr>
        <p:txBody>
          <a:bodyPr/>
          <a:lstStyle/>
          <a:p>
            <a:r>
              <a:rPr lang="en-US" b="1" dirty="0" smtClean="0">
                <a:solidFill>
                  <a:srgbClr val="FFFF00"/>
                </a:solidFill>
              </a:rPr>
              <a:t>K-12 Engineering: Division View</a:t>
            </a:r>
            <a:endParaRPr lang="en-US" b="1" dirty="0">
              <a:solidFill>
                <a:srgbClr val="FFFF00"/>
              </a:solidFill>
            </a:endParaRPr>
          </a:p>
        </p:txBody>
      </p:sp>
      <p:sp>
        <p:nvSpPr>
          <p:cNvPr id="3" name="Content Placeholder 2"/>
          <p:cNvSpPr>
            <a:spLocks noGrp="1"/>
          </p:cNvSpPr>
          <p:nvPr>
            <p:ph sz="half" idx="1"/>
          </p:nvPr>
        </p:nvSpPr>
        <p:spPr/>
        <p:txBody>
          <a:bodyPr>
            <a:normAutofit fontScale="77500" lnSpcReduction="20000"/>
          </a:bodyPr>
          <a:lstStyle/>
          <a:p>
            <a:pPr>
              <a:buFont typeface="Wingdings" pitchFamily="2" charset="2"/>
              <a:buChar char="Ø"/>
            </a:pPr>
            <a:r>
              <a:rPr lang="en-US" b="1" dirty="0" smtClean="0">
                <a:solidFill>
                  <a:schemeClr val="bg1"/>
                </a:solidFill>
              </a:rPr>
              <a:t>Engineering in K-12 is focused on the </a:t>
            </a:r>
            <a:r>
              <a:rPr lang="en-US" b="1" dirty="0" smtClean="0">
                <a:solidFill>
                  <a:srgbClr val="00FFCC"/>
                </a:solidFill>
              </a:rPr>
              <a:t>process of engineering design </a:t>
            </a:r>
            <a:r>
              <a:rPr lang="en-US" b="1" dirty="0" smtClean="0">
                <a:solidFill>
                  <a:schemeClr val="bg1"/>
                </a:solidFill>
              </a:rPr>
              <a:t>(“engineering the verb”)</a:t>
            </a:r>
          </a:p>
          <a:p>
            <a:pPr>
              <a:buFont typeface="Wingdings" pitchFamily="2" charset="2"/>
              <a:buChar char="Ø"/>
            </a:pPr>
            <a:r>
              <a:rPr lang="en-US" b="1" dirty="0" smtClean="0">
                <a:solidFill>
                  <a:schemeClr val="bg1"/>
                </a:solidFill>
              </a:rPr>
              <a:t>Foundational ideas, </a:t>
            </a:r>
            <a:r>
              <a:rPr lang="en-US" b="1" dirty="0" smtClean="0">
                <a:solidFill>
                  <a:srgbClr val="00FFCC"/>
                </a:solidFill>
              </a:rPr>
              <a:t>based on ABET Criteria 3 on Student Outcomes</a:t>
            </a:r>
            <a:r>
              <a:rPr lang="en-US" b="1" dirty="0" smtClean="0">
                <a:solidFill>
                  <a:schemeClr val="bg1"/>
                </a:solidFill>
              </a:rPr>
              <a:t>, are promoted, including:</a:t>
            </a:r>
          </a:p>
          <a:p>
            <a:pPr>
              <a:buFont typeface="Wingdings" pitchFamily="2" charset="2"/>
              <a:buChar char="w"/>
            </a:pPr>
            <a:r>
              <a:rPr lang="en-US" sz="2600" i="1" dirty="0" smtClean="0">
                <a:solidFill>
                  <a:schemeClr val="bg1"/>
                </a:solidFill>
              </a:rPr>
              <a:t>Design under constraints</a:t>
            </a:r>
          </a:p>
          <a:p>
            <a:pPr>
              <a:buFont typeface="Wingdings" pitchFamily="2" charset="2"/>
              <a:buChar char="w"/>
            </a:pPr>
            <a:r>
              <a:rPr lang="en-US" sz="2600" i="1" dirty="0" smtClean="0">
                <a:solidFill>
                  <a:schemeClr val="bg1"/>
                </a:solidFill>
              </a:rPr>
              <a:t>Collaboration</a:t>
            </a:r>
          </a:p>
          <a:p>
            <a:pPr>
              <a:buFont typeface="Wingdings" pitchFamily="2" charset="2"/>
              <a:buChar char="w"/>
            </a:pPr>
            <a:r>
              <a:rPr lang="en-US" sz="2600" i="1" dirty="0" smtClean="0">
                <a:solidFill>
                  <a:schemeClr val="bg1"/>
                </a:solidFill>
              </a:rPr>
              <a:t>Communication</a:t>
            </a:r>
            <a:endParaRPr lang="en-US" sz="2600" i="1" dirty="0">
              <a:solidFill>
                <a:schemeClr val="bg1"/>
              </a:solidFill>
            </a:endParaRPr>
          </a:p>
          <a:p>
            <a:pPr>
              <a:buFont typeface="Wingdings" pitchFamily="2" charset="2"/>
              <a:buChar char="w"/>
            </a:pPr>
            <a:r>
              <a:rPr lang="en-US" sz="2600" i="1" dirty="0" smtClean="0">
                <a:solidFill>
                  <a:schemeClr val="bg1"/>
                </a:solidFill>
              </a:rPr>
              <a:t>Ethics</a:t>
            </a:r>
          </a:p>
          <a:p>
            <a:pPr>
              <a:buFont typeface="Wingdings" pitchFamily="2" charset="2"/>
              <a:buChar char="w"/>
            </a:pPr>
            <a:r>
              <a:rPr lang="en-US" sz="2600" i="1" dirty="0" smtClean="0">
                <a:solidFill>
                  <a:schemeClr val="bg1"/>
                </a:solidFill>
              </a:rPr>
              <a:t>Failure/Improvement</a:t>
            </a:r>
            <a:endParaRPr lang="en-US" sz="2600" i="1" dirty="0">
              <a:solidFill>
                <a:schemeClr val="bg1"/>
              </a:solidFill>
            </a:endParaRPr>
          </a:p>
        </p:txBody>
      </p:sp>
      <p:sp>
        <p:nvSpPr>
          <p:cNvPr id="4" name="Content Placeholder 3"/>
          <p:cNvSpPr>
            <a:spLocks noGrp="1"/>
          </p:cNvSpPr>
          <p:nvPr>
            <p:ph sz="half" idx="2"/>
          </p:nvPr>
        </p:nvSpPr>
        <p:spPr/>
        <p:txBody>
          <a:bodyPr>
            <a:normAutofit fontScale="77500" lnSpcReduction="20000"/>
          </a:bodyPr>
          <a:lstStyle/>
          <a:p>
            <a:pPr>
              <a:buFont typeface="Wingdings" pitchFamily="2" charset="2"/>
              <a:buChar char="Ø"/>
            </a:pPr>
            <a:r>
              <a:rPr lang="en-US" dirty="0" smtClean="0">
                <a:solidFill>
                  <a:schemeClr val="bg1"/>
                </a:solidFill>
              </a:rPr>
              <a:t>The primary goal in K-12 is to introduce engineering design to </a:t>
            </a:r>
            <a:r>
              <a:rPr lang="en-US" b="1" dirty="0" smtClean="0">
                <a:solidFill>
                  <a:srgbClr val="00FFCC"/>
                </a:solidFill>
              </a:rPr>
              <a:t>all students to create a better prepared, more informed, more diverse and larger pool of students </a:t>
            </a:r>
            <a:r>
              <a:rPr lang="en-US" dirty="0" smtClean="0">
                <a:solidFill>
                  <a:schemeClr val="bg1"/>
                </a:solidFill>
              </a:rPr>
              <a:t>who are able to choose engineering and who are technological and engineering literate citizens</a:t>
            </a:r>
            <a:endParaRPr lang="en-US" dirty="0">
              <a:solidFill>
                <a:schemeClr val="bg1"/>
              </a:solidFill>
            </a:endParaRPr>
          </a:p>
        </p:txBody>
      </p:sp>
      <p:pic>
        <p:nvPicPr>
          <p:cNvPr id="3075" name="Picture 3" descr="C:\Users\eaparry\Pictures\Eng Teachers and Students\June 18 2011 10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4400" y="4724400"/>
            <a:ext cx="3048000" cy="194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393625"/>
      </p:ext>
    </p:extLst>
  </p:cSld>
  <p:clrMapOvr>
    <a:masterClrMapping/>
  </p:clrMapOvr>
  <p:transition spd="slow">
    <p:strips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64920" y="253376"/>
            <a:ext cx="6705600" cy="707886"/>
          </a:xfrm>
          <a:prstGeom prst="rect">
            <a:avLst/>
          </a:prstGeom>
          <a:noFill/>
        </p:spPr>
        <p:txBody>
          <a:bodyPr wrap="square" rtlCol="0">
            <a:spAutoFit/>
          </a:bodyPr>
          <a:lstStyle/>
          <a:p>
            <a:r>
              <a:rPr lang="en-US" sz="4000" dirty="0" smtClean="0">
                <a:solidFill>
                  <a:srgbClr val="FFFF00"/>
                </a:solidFill>
                <a:latin typeface="Perpetua" pitchFamily="18" charset="0"/>
              </a:rPr>
              <a:t>The Landscape:  Higher Education</a:t>
            </a:r>
            <a:endParaRPr lang="en-US" sz="4000" dirty="0">
              <a:solidFill>
                <a:srgbClr val="FFFF00"/>
              </a:solidFill>
              <a:latin typeface="Perpetua" pitchFamily="18" charset="0"/>
            </a:endParaRPr>
          </a:p>
        </p:txBody>
      </p:sp>
      <p:sp>
        <p:nvSpPr>
          <p:cNvPr id="3" name="TextBox 2"/>
          <p:cNvSpPr txBox="1"/>
          <p:nvPr/>
        </p:nvSpPr>
        <p:spPr>
          <a:xfrm>
            <a:off x="236220" y="1066800"/>
            <a:ext cx="8763000" cy="6647974"/>
          </a:xfrm>
          <a:prstGeom prst="rect">
            <a:avLst/>
          </a:prstGeom>
          <a:noFill/>
        </p:spPr>
        <p:txBody>
          <a:bodyPr wrap="square" rtlCol="0">
            <a:spAutoFit/>
          </a:bodyPr>
          <a:lstStyle/>
          <a:p>
            <a:pPr marL="285750" indent="-285750">
              <a:buFont typeface="Arial" pitchFamily="34" charset="0"/>
              <a:buChar char="•"/>
            </a:pPr>
            <a:r>
              <a:rPr lang="en-US" sz="2400" dirty="0" smtClean="0">
                <a:solidFill>
                  <a:schemeClr val="bg1"/>
                </a:solidFill>
              </a:rPr>
              <a:t>Highest % of  Engineering Bachelors Degrees Conferred:  </a:t>
            </a:r>
            <a:endParaRPr lang="en-US" sz="2400" dirty="0" smtClean="0">
              <a:solidFill>
                <a:schemeClr val="bg1"/>
              </a:solidFill>
            </a:endParaRPr>
          </a:p>
          <a:p>
            <a:pPr marL="800100" lvl="1" indent="-342900">
              <a:buFont typeface="Wingdings" pitchFamily="2" charset="2"/>
              <a:buChar char="ü"/>
            </a:pPr>
            <a:r>
              <a:rPr lang="en-US" sz="2000" i="1" dirty="0" smtClean="0">
                <a:solidFill>
                  <a:schemeClr val="bg1"/>
                </a:solidFill>
              </a:rPr>
              <a:t>7.8</a:t>
            </a:r>
            <a:r>
              <a:rPr lang="en-US" sz="2000" i="1" dirty="0" smtClean="0">
                <a:solidFill>
                  <a:schemeClr val="bg1"/>
                </a:solidFill>
              </a:rPr>
              <a:t>% in 1985; </a:t>
            </a:r>
            <a:r>
              <a:rPr lang="en-US" sz="2000" i="1" dirty="0" smtClean="0">
                <a:solidFill>
                  <a:schemeClr val="bg1"/>
                </a:solidFill>
              </a:rPr>
              <a:t> </a:t>
            </a:r>
            <a:r>
              <a:rPr lang="en-US" sz="2000" i="1" dirty="0">
                <a:solidFill>
                  <a:schemeClr val="bg1"/>
                </a:solidFill>
              </a:rPr>
              <a:t>	</a:t>
            </a:r>
            <a:r>
              <a:rPr lang="en-US" sz="2000" i="1" dirty="0" smtClean="0">
                <a:solidFill>
                  <a:schemeClr val="bg1"/>
                </a:solidFill>
              </a:rPr>
              <a:t>Recent years : 4</a:t>
            </a:r>
            <a:r>
              <a:rPr lang="en-US" sz="2000" i="1" dirty="0" smtClean="0">
                <a:solidFill>
                  <a:schemeClr val="bg1"/>
                </a:solidFill>
              </a:rPr>
              <a:t>%</a:t>
            </a:r>
            <a:endParaRPr lang="en-US" sz="2000" i="1" dirty="0">
              <a:solidFill>
                <a:schemeClr val="bg1"/>
              </a:solidFill>
            </a:endParaRPr>
          </a:p>
          <a:p>
            <a:pPr marL="285750" indent="-285750">
              <a:buFont typeface="Arial" pitchFamily="34" charset="0"/>
              <a:buChar char="•"/>
            </a:pPr>
            <a:endParaRPr lang="en-US" sz="2400" dirty="0" smtClean="0">
              <a:solidFill>
                <a:schemeClr val="bg1"/>
              </a:solidFill>
            </a:endParaRPr>
          </a:p>
          <a:p>
            <a:pPr marL="285750" indent="-285750">
              <a:buFont typeface="Arial" pitchFamily="34" charset="0"/>
              <a:buChar char="•"/>
            </a:pPr>
            <a:r>
              <a:rPr lang="en-US" sz="2400" dirty="0" smtClean="0">
                <a:solidFill>
                  <a:schemeClr val="bg1"/>
                </a:solidFill>
              </a:rPr>
              <a:t>Majority </a:t>
            </a:r>
            <a:r>
              <a:rPr lang="en-US" sz="2400" dirty="0" smtClean="0">
                <a:solidFill>
                  <a:schemeClr val="bg1"/>
                </a:solidFill>
              </a:rPr>
              <a:t>of engineers educated at public universities (~65%); funding is down, tuition is </a:t>
            </a:r>
            <a:r>
              <a:rPr lang="en-US" sz="2400" dirty="0" smtClean="0">
                <a:solidFill>
                  <a:schemeClr val="bg1"/>
                </a:solidFill>
              </a:rPr>
              <a:t>up</a:t>
            </a:r>
            <a:endParaRPr lang="en-US" sz="2400" dirty="0">
              <a:solidFill>
                <a:schemeClr val="bg1"/>
              </a:solidFill>
            </a:endParaRPr>
          </a:p>
          <a:p>
            <a:pPr marL="285750" indent="-285750">
              <a:buFont typeface="Arial" pitchFamily="34" charset="0"/>
              <a:buChar char="•"/>
            </a:pPr>
            <a:endParaRPr lang="en-US" sz="2400" dirty="0" smtClean="0">
              <a:solidFill>
                <a:schemeClr val="bg1"/>
              </a:solidFill>
            </a:endParaRPr>
          </a:p>
          <a:p>
            <a:pPr marL="285750" indent="-285750">
              <a:buFont typeface="Arial" pitchFamily="34" charset="0"/>
              <a:buChar char="•"/>
            </a:pPr>
            <a:r>
              <a:rPr lang="en-US" sz="2400" dirty="0" smtClean="0">
                <a:solidFill>
                  <a:schemeClr val="bg1"/>
                </a:solidFill>
              </a:rPr>
              <a:t>College </a:t>
            </a:r>
            <a:r>
              <a:rPr lang="en-US" sz="2400" dirty="0" smtClean="0">
                <a:solidFill>
                  <a:schemeClr val="bg1"/>
                </a:solidFill>
              </a:rPr>
              <a:t>of Engineering retention rates  (Average, 2007): 56%</a:t>
            </a:r>
          </a:p>
          <a:p>
            <a:pPr marL="742950" lvl="1" indent="-285750">
              <a:buFont typeface="Wingdings" pitchFamily="2" charset="2"/>
              <a:buChar char="ü"/>
            </a:pPr>
            <a:r>
              <a:rPr lang="en-US" sz="2000" i="1" dirty="0" smtClean="0">
                <a:solidFill>
                  <a:schemeClr val="bg1"/>
                </a:solidFill>
              </a:rPr>
              <a:t>Attributed  not to ability or performance, but rather to dissatisfaction with first </a:t>
            </a:r>
            <a:r>
              <a:rPr lang="en-US" sz="2000" i="1" dirty="0" smtClean="0">
                <a:solidFill>
                  <a:schemeClr val="bg1"/>
                </a:solidFill>
              </a:rPr>
              <a:t>(and or second) year </a:t>
            </a:r>
            <a:r>
              <a:rPr lang="en-US" sz="2000" i="1" dirty="0" smtClean="0">
                <a:solidFill>
                  <a:schemeClr val="bg1"/>
                </a:solidFill>
              </a:rPr>
              <a:t>of courses </a:t>
            </a:r>
            <a:r>
              <a:rPr lang="en-US" sz="2000" i="1" dirty="0" smtClean="0">
                <a:solidFill>
                  <a:schemeClr val="bg1"/>
                </a:solidFill>
              </a:rPr>
              <a:t>(little to no </a:t>
            </a:r>
            <a:r>
              <a:rPr lang="en-US" sz="2000" i="1" dirty="0" smtClean="0">
                <a:solidFill>
                  <a:schemeClr val="bg1"/>
                </a:solidFill>
              </a:rPr>
              <a:t>hands on</a:t>
            </a:r>
            <a:r>
              <a:rPr lang="en-US" sz="2000" i="1" dirty="0" smtClean="0">
                <a:solidFill>
                  <a:schemeClr val="bg1"/>
                </a:solidFill>
              </a:rPr>
              <a:t>)</a:t>
            </a:r>
            <a:endParaRPr lang="en-US" sz="2000" i="1" dirty="0">
              <a:solidFill>
                <a:schemeClr val="bg1"/>
              </a:solidFill>
            </a:endParaRPr>
          </a:p>
          <a:p>
            <a:pPr marL="285750" indent="-285750">
              <a:buFont typeface="Arial" pitchFamily="34" charset="0"/>
              <a:buChar char="•"/>
            </a:pPr>
            <a:endParaRPr lang="en-US" sz="2400" dirty="0" smtClean="0">
              <a:solidFill>
                <a:schemeClr val="bg1"/>
              </a:solidFill>
            </a:endParaRPr>
          </a:p>
          <a:p>
            <a:pPr marL="285750" indent="-285750">
              <a:buFont typeface="Arial" pitchFamily="34" charset="0"/>
              <a:buChar char="•"/>
            </a:pPr>
            <a:r>
              <a:rPr lang="en-US" sz="2400" dirty="0" smtClean="0">
                <a:solidFill>
                  <a:schemeClr val="bg1"/>
                </a:solidFill>
              </a:rPr>
              <a:t>Diversity remains </a:t>
            </a:r>
            <a:r>
              <a:rPr lang="en-US" sz="2400" dirty="0" smtClean="0">
                <a:solidFill>
                  <a:schemeClr val="bg1"/>
                </a:solidFill>
              </a:rPr>
              <a:t>an issue:</a:t>
            </a:r>
          </a:p>
          <a:p>
            <a:pPr marL="742950" lvl="1" indent="-285750">
              <a:buFont typeface="Wingdings" pitchFamily="2" charset="2"/>
              <a:buChar char="ü"/>
            </a:pPr>
            <a:r>
              <a:rPr lang="en-US" sz="2000" i="1" dirty="0" smtClean="0">
                <a:solidFill>
                  <a:schemeClr val="bg1"/>
                </a:solidFill>
              </a:rPr>
              <a:t>Women </a:t>
            </a:r>
            <a:r>
              <a:rPr lang="en-US" sz="2000" i="1" dirty="0">
                <a:solidFill>
                  <a:schemeClr val="bg1"/>
                </a:solidFill>
              </a:rPr>
              <a:t>are </a:t>
            </a:r>
            <a:r>
              <a:rPr lang="en-US" sz="2000" i="1" dirty="0" smtClean="0">
                <a:solidFill>
                  <a:schemeClr val="bg1"/>
                </a:solidFill>
              </a:rPr>
              <a:t>now nearly </a:t>
            </a:r>
            <a:r>
              <a:rPr lang="en-US" sz="2000" i="1" dirty="0">
                <a:solidFill>
                  <a:schemeClr val="bg1"/>
                </a:solidFill>
              </a:rPr>
              <a:t>20% of engineering graduates. However, only 11% </a:t>
            </a:r>
            <a:r>
              <a:rPr lang="en-US" sz="2000" i="1" dirty="0" smtClean="0">
                <a:solidFill>
                  <a:schemeClr val="bg1"/>
                </a:solidFill>
              </a:rPr>
              <a:t>of professional </a:t>
            </a:r>
            <a:r>
              <a:rPr lang="en-US" sz="2000" i="1" dirty="0">
                <a:solidFill>
                  <a:schemeClr val="bg1"/>
                </a:solidFill>
              </a:rPr>
              <a:t>engineers are women (National Science Foundation</a:t>
            </a:r>
            <a:r>
              <a:rPr lang="en-US" sz="2000" i="1" dirty="0" smtClean="0">
                <a:solidFill>
                  <a:schemeClr val="bg1"/>
                </a:solidFill>
              </a:rPr>
              <a:t>, 2011 </a:t>
            </a:r>
            <a:r>
              <a:rPr lang="en-US" sz="2000" i="1" dirty="0">
                <a:solidFill>
                  <a:schemeClr val="bg1"/>
                </a:solidFill>
              </a:rPr>
              <a:t>), a statistic that has been stable for nearly 20 years</a:t>
            </a:r>
            <a:r>
              <a:rPr lang="en-US" sz="2000" i="1" dirty="0" smtClean="0">
                <a:solidFill>
                  <a:schemeClr val="bg1"/>
                </a:solidFill>
              </a:rPr>
              <a:t>.</a:t>
            </a:r>
          </a:p>
          <a:p>
            <a:pPr marL="742950" lvl="1" indent="-285750">
              <a:buFont typeface="Wingdings" pitchFamily="2" charset="2"/>
              <a:buChar char="ü"/>
            </a:pPr>
            <a:r>
              <a:rPr lang="en-US" sz="2000" i="1" dirty="0" smtClean="0">
                <a:solidFill>
                  <a:schemeClr val="bg1"/>
                </a:solidFill>
              </a:rPr>
              <a:t>African </a:t>
            </a:r>
            <a:r>
              <a:rPr lang="en-US" sz="2000" i="1" dirty="0" smtClean="0">
                <a:solidFill>
                  <a:schemeClr val="bg1"/>
                </a:solidFill>
              </a:rPr>
              <a:t>American engineers are 6% of the engineering workforce (12% of the population) (US News and World Report, Oct. 2011)</a:t>
            </a:r>
          </a:p>
          <a:p>
            <a:pPr marL="742950" lvl="1" indent="-285750">
              <a:buFont typeface="Wingdings" pitchFamily="2" charset="2"/>
              <a:buChar char="ü"/>
            </a:pPr>
            <a:r>
              <a:rPr lang="en-US" sz="2000" i="1" dirty="0" smtClean="0">
                <a:solidFill>
                  <a:schemeClr val="bg1"/>
                </a:solidFill>
              </a:rPr>
              <a:t>Hispanic/Latino </a:t>
            </a:r>
            <a:r>
              <a:rPr lang="en-US" sz="2000" i="1" dirty="0" smtClean="0">
                <a:solidFill>
                  <a:schemeClr val="bg1"/>
                </a:solidFill>
              </a:rPr>
              <a:t>engineers 6.2% of workforce (16% of population)</a:t>
            </a:r>
          </a:p>
          <a:p>
            <a:pPr marL="285750" indent="-285750">
              <a:buFont typeface="Wingdings" pitchFamily="2" charset="2"/>
              <a:buChar char="ü"/>
            </a:pPr>
            <a:endParaRPr lang="en-US" i="1" dirty="0">
              <a:solidFill>
                <a:srgbClr val="FFFF66"/>
              </a:solidFill>
            </a:endParaRPr>
          </a:p>
          <a:p>
            <a:endParaRPr lang="en-US" i="1" dirty="0"/>
          </a:p>
          <a:p>
            <a:endParaRPr lang="en-US" dirty="0"/>
          </a:p>
        </p:txBody>
      </p:sp>
    </p:spTree>
    <p:extLst>
      <p:ext uri="{BB962C8B-B14F-4D97-AF65-F5344CB8AC3E}">
        <p14:creationId xmlns:p14="http://schemas.microsoft.com/office/powerpoint/2010/main" val="480113679"/>
      </p:ext>
    </p:extLst>
  </p:cSld>
  <p:clrMapOvr>
    <a:masterClrMapping/>
  </p:clrMapOvr>
  <p:transition spd="slow">
    <p:strips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5400" y="304800"/>
            <a:ext cx="7315200" cy="707886"/>
          </a:xfrm>
          <a:prstGeom prst="rect">
            <a:avLst/>
          </a:prstGeom>
          <a:noFill/>
        </p:spPr>
        <p:txBody>
          <a:bodyPr wrap="square" rtlCol="0">
            <a:spAutoFit/>
          </a:bodyPr>
          <a:lstStyle/>
          <a:p>
            <a:r>
              <a:rPr lang="en-US" sz="4000" b="1" dirty="0" smtClean="0">
                <a:solidFill>
                  <a:srgbClr val="FFFF00"/>
                </a:solidFill>
                <a:latin typeface="Perpetua" pitchFamily="18" charset="0"/>
              </a:rPr>
              <a:t>The Landscape:  K-12 Education</a:t>
            </a:r>
            <a:endParaRPr lang="en-US" sz="4000" b="1" dirty="0">
              <a:solidFill>
                <a:srgbClr val="FFFF00"/>
              </a:solidFill>
              <a:latin typeface="Perpetua" pitchFamily="18" charset="0"/>
            </a:endParaRPr>
          </a:p>
        </p:txBody>
      </p:sp>
      <p:sp>
        <p:nvSpPr>
          <p:cNvPr id="3" name="TextBox 2"/>
          <p:cNvSpPr txBox="1"/>
          <p:nvPr/>
        </p:nvSpPr>
        <p:spPr>
          <a:xfrm>
            <a:off x="381000" y="1219199"/>
            <a:ext cx="8382000" cy="6186309"/>
          </a:xfrm>
          <a:prstGeom prst="rect">
            <a:avLst/>
          </a:prstGeom>
          <a:noFill/>
        </p:spPr>
        <p:txBody>
          <a:bodyPr wrap="square" rtlCol="0">
            <a:spAutoFit/>
          </a:bodyPr>
          <a:lstStyle/>
          <a:p>
            <a:pPr marL="285750" indent="-285750">
              <a:buFont typeface="Arial" pitchFamily="34" charset="0"/>
              <a:buChar char="•"/>
            </a:pPr>
            <a:r>
              <a:rPr lang="en-US" sz="2400" dirty="0" smtClean="0">
                <a:solidFill>
                  <a:schemeClr val="bg1"/>
                </a:solidFill>
              </a:rPr>
              <a:t>NCLB/ESEA: </a:t>
            </a:r>
            <a:r>
              <a:rPr lang="en-US" sz="2400" dirty="0" smtClean="0">
                <a:solidFill>
                  <a:schemeClr val="bg1"/>
                </a:solidFill>
              </a:rPr>
              <a:t>uncertainty reigns; test centric environment</a:t>
            </a:r>
          </a:p>
          <a:p>
            <a:pPr marL="285750" indent="-285750">
              <a:buFont typeface="Arial" pitchFamily="34" charset="0"/>
              <a:buChar char="•"/>
            </a:pPr>
            <a:endParaRPr lang="en-US" sz="2400" dirty="0">
              <a:solidFill>
                <a:schemeClr val="bg1"/>
              </a:solidFill>
            </a:endParaRPr>
          </a:p>
          <a:p>
            <a:pPr marL="285750" indent="-285750">
              <a:buFont typeface="Arial" pitchFamily="34" charset="0"/>
              <a:buChar char="•"/>
            </a:pPr>
            <a:r>
              <a:rPr lang="en-US" sz="2400" dirty="0" smtClean="0">
                <a:solidFill>
                  <a:schemeClr val="bg1"/>
                </a:solidFill>
              </a:rPr>
              <a:t>Common Core </a:t>
            </a:r>
            <a:r>
              <a:rPr lang="en-US" sz="2400" dirty="0" smtClean="0">
                <a:solidFill>
                  <a:schemeClr val="bg1"/>
                </a:solidFill>
              </a:rPr>
              <a:t> implementation of Math and ELA</a:t>
            </a:r>
          </a:p>
          <a:p>
            <a:pPr marL="285750" indent="-285750">
              <a:buFont typeface="Arial" pitchFamily="34" charset="0"/>
              <a:buChar char="•"/>
            </a:pPr>
            <a:endParaRPr lang="en-US" sz="2400" dirty="0">
              <a:solidFill>
                <a:schemeClr val="bg1"/>
              </a:solidFill>
            </a:endParaRPr>
          </a:p>
          <a:p>
            <a:pPr marL="285750" indent="-285750">
              <a:buFont typeface="Arial" pitchFamily="34" charset="0"/>
              <a:buChar char="•"/>
            </a:pPr>
            <a:r>
              <a:rPr lang="en-US" sz="2400" dirty="0" smtClean="0">
                <a:solidFill>
                  <a:schemeClr val="bg1"/>
                </a:solidFill>
              </a:rPr>
              <a:t>Next Gen Science </a:t>
            </a:r>
            <a:r>
              <a:rPr lang="en-US" sz="2400" dirty="0" smtClean="0">
                <a:solidFill>
                  <a:schemeClr val="bg1"/>
                </a:solidFill>
              </a:rPr>
              <a:t>:  inclusion in accountability model?</a:t>
            </a:r>
          </a:p>
          <a:p>
            <a:pPr marL="285750" indent="-285750">
              <a:buFont typeface="Arial" pitchFamily="34" charset="0"/>
              <a:buChar char="•"/>
            </a:pPr>
            <a:endParaRPr lang="en-US" sz="2400" dirty="0">
              <a:solidFill>
                <a:schemeClr val="bg1"/>
              </a:solidFill>
            </a:endParaRPr>
          </a:p>
          <a:p>
            <a:pPr marL="285750" indent="-285750">
              <a:buFont typeface="Arial" pitchFamily="34" charset="0"/>
              <a:buChar char="•"/>
            </a:pPr>
            <a:r>
              <a:rPr lang="en-US" sz="2400" dirty="0" smtClean="0">
                <a:solidFill>
                  <a:schemeClr val="bg1"/>
                </a:solidFill>
              </a:rPr>
              <a:t>Funding: </a:t>
            </a:r>
            <a:r>
              <a:rPr lang="en-US" sz="2400" dirty="0" smtClean="0">
                <a:solidFill>
                  <a:schemeClr val="bg1"/>
                </a:solidFill>
              </a:rPr>
              <a:t>Per Pupil  </a:t>
            </a:r>
            <a:r>
              <a:rPr lang="en-US" sz="2400" dirty="0" smtClean="0">
                <a:solidFill>
                  <a:schemeClr val="bg1"/>
                </a:solidFill>
              </a:rPr>
              <a:t>Spending; Instructional Supplies, Professional Development</a:t>
            </a:r>
          </a:p>
          <a:p>
            <a:pPr marL="285750" indent="-285750">
              <a:buFont typeface="Arial" pitchFamily="34" charset="0"/>
              <a:buChar char="•"/>
            </a:pPr>
            <a:endParaRPr lang="en-US" sz="2400" dirty="0">
              <a:solidFill>
                <a:schemeClr val="bg1"/>
              </a:solidFill>
            </a:endParaRPr>
          </a:p>
          <a:p>
            <a:pPr marL="285750" indent="-285750">
              <a:buFont typeface="Arial" pitchFamily="34" charset="0"/>
              <a:buChar char="•"/>
            </a:pPr>
            <a:r>
              <a:rPr lang="en-US" sz="2400" dirty="0" smtClean="0">
                <a:solidFill>
                  <a:schemeClr val="bg1"/>
                </a:solidFill>
              </a:rPr>
              <a:t>K-12 </a:t>
            </a:r>
            <a:r>
              <a:rPr lang="en-US" sz="2400" dirty="0" smtClean="0">
                <a:solidFill>
                  <a:schemeClr val="bg1"/>
                </a:solidFill>
              </a:rPr>
              <a:t>Preparation and Professional Development</a:t>
            </a:r>
          </a:p>
          <a:p>
            <a:pPr marL="285750" indent="-285750">
              <a:buFont typeface="Arial" pitchFamily="34" charset="0"/>
              <a:buChar char="•"/>
            </a:pPr>
            <a:endParaRPr lang="en-US" sz="2000" dirty="0">
              <a:solidFill>
                <a:schemeClr val="bg1"/>
              </a:solidFill>
            </a:endParaRPr>
          </a:p>
          <a:p>
            <a:pPr marL="742950" lvl="1" indent="-285750">
              <a:buFont typeface="Wingdings" pitchFamily="2" charset="2"/>
              <a:buChar char="ü"/>
            </a:pPr>
            <a:r>
              <a:rPr lang="en-US" sz="2000" i="1" dirty="0" smtClean="0">
                <a:solidFill>
                  <a:schemeClr val="bg1"/>
                </a:solidFill>
              </a:rPr>
              <a:t>Little change in teacher prep for many years</a:t>
            </a:r>
          </a:p>
          <a:p>
            <a:pPr marL="742950" lvl="1" indent="-285750">
              <a:buFont typeface="Wingdings" pitchFamily="2" charset="2"/>
              <a:buChar char="ü"/>
            </a:pPr>
            <a:r>
              <a:rPr lang="en-US" sz="2000" i="1" dirty="0" smtClean="0">
                <a:solidFill>
                  <a:schemeClr val="bg1"/>
                </a:solidFill>
              </a:rPr>
              <a:t>Science </a:t>
            </a:r>
            <a:r>
              <a:rPr lang="en-US" sz="2000" i="1" dirty="0" smtClean="0">
                <a:solidFill>
                  <a:schemeClr val="bg1"/>
                </a:solidFill>
              </a:rPr>
              <a:t>Methods vs. Content</a:t>
            </a:r>
          </a:p>
          <a:p>
            <a:pPr marL="742950" lvl="1" indent="-285750">
              <a:buFont typeface="Wingdings" pitchFamily="2" charset="2"/>
              <a:buChar char="ü"/>
            </a:pPr>
            <a:r>
              <a:rPr lang="en-US" sz="2000" i="1" dirty="0" smtClean="0">
                <a:solidFill>
                  <a:schemeClr val="bg1"/>
                </a:solidFill>
              </a:rPr>
              <a:t>Little, if any,  </a:t>
            </a:r>
            <a:r>
              <a:rPr lang="en-US" sz="2000" i="1" dirty="0" smtClean="0">
                <a:solidFill>
                  <a:schemeClr val="bg1"/>
                </a:solidFill>
              </a:rPr>
              <a:t>Engineering</a:t>
            </a:r>
          </a:p>
          <a:p>
            <a:pPr marL="742950" lvl="1" indent="-285750">
              <a:buFont typeface="Wingdings" pitchFamily="2" charset="2"/>
              <a:buChar char="ü"/>
            </a:pPr>
            <a:r>
              <a:rPr lang="en-US" sz="2000" i="1" dirty="0" smtClean="0">
                <a:solidFill>
                  <a:schemeClr val="bg1"/>
                </a:solidFill>
              </a:rPr>
              <a:t>Technology is Instructional vs. Human Made Design</a:t>
            </a:r>
          </a:p>
          <a:p>
            <a:pPr marL="742950" lvl="1" indent="-285750">
              <a:buFont typeface="Wingdings" pitchFamily="2" charset="2"/>
              <a:buChar char="ü"/>
            </a:pPr>
            <a:r>
              <a:rPr lang="en-US" sz="2000" i="1" dirty="0" smtClean="0">
                <a:solidFill>
                  <a:schemeClr val="bg1"/>
                </a:solidFill>
              </a:rPr>
              <a:t>Mathematics, and all subjects, are in silos</a:t>
            </a:r>
            <a:endParaRPr lang="en-US" sz="2000" i="1" dirty="0" smtClean="0">
              <a:solidFill>
                <a:schemeClr val="bg1"/>
              </a:solidFill>
            </a:endParaRPr>
          </a:p>
          <a:p>
            <a:pPr lvl="1"/>
            <a:endParaRPr lang="en-US" dirty="0" smtClean="0">
              <a:solidFill>
                <a:srgbClr val="FFFF66"/>
              </a:solidFill>
            </a:endParaRPr>
          </a:p>
          <a:p>
            <a:endParaRPr lang="en-US" dirty="0"/>
          </a:p>
        </p:txBody>
      </p:sp>
    </p:spTree>
    <p:extLst>
      <p:ext uri="{BB962C8B-B14F-4D97-AF65-F5344CB8AC3E}">
        <p14:creationId xmlns:p14="http://schemas.microsoft.com/office/powerpoint/2010/main" val="874637151"/>
      </p:ext>
    </p:extLst>
  </p:cSld>
  <p:clrMapOvr>
    <a:masterClrMapping/>
  </p:clrMapOvr>
  <p:transition spd="slow">
    <p:strips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839200" cy="685800"/>
          </a:xfrm>
        </p:spPr>
        <p:txBody>
          <a:bodyPr>
            <a:noAutofit/>
          </a:bodyPr>
          <a:lstStyle/>
          <a:p>
            <a:r>
              <a:rPr lang="en-US" sz="3200" b="1" dirty="0" smtClean="0">
                <a:solidFill>
                  <a:srgbClr val="FFFF00"/>
                </a:solidFill>
              </a:rPr>
              <a:t/>
            </a:r>
            <a:br>
              <a:rPr lang="en-US" sz="3200" b="1" dirty="0" smtClean="0">
                <a:solidFill>
                  <a:srgbClr val="FFFF00"/>
                </a:solidFill>
              </a:rPr>
            </a:br>
            <a:r>
              <a:rPr lang="en-US" sz="3200" b="1" dirty="0" smtClean="0">
                <a:solidFill>
                  <a:srgbClr val="FFFF00"/>
                </a:solidFill>
              </a:rPr>
              <a:t>What </a:t>
            </a:r>
            <a:r>
              <a:rPr lang="en-US" sz="3200" b="1" dirty="0" smtClean="0">
                <a:solidFill>
                  <a:srgbClr val="FFFF00"/>
                </a:solidFill>
              </a:rPr>
              <a:t>is the value of </a:t>
            </a:r>
            <a:r>
              <a:rPr lang="en-US" sz="3200" b="1" dirty="0" smtClean="0">
                <a:solidFill>
                  <a:srgbClr val="FFFF00"/>
                </a:solidFill>
              </a:rPr>
              <a:t>OUTREACH? </a:t>
            </a:r>
            <a:br>
              <a:rPr lang="en-US" sz="3200" b="1" dirty="0" smtClean="0">
                <a:solidFill>
                  <a:srgbClr val="FFFF00"/>
                </a:solidFill>
              </a:rPr>
            </a:br>
            <a:endParaRPr lang="en-US" sz="3200" b="1" dirty="0">
              <a:solidFill>
                <a:srgbClr val="FFFF00"/>
              </a:solidFill>
            </a:endParaRPr>
          </a:p>
        </p:txBody>
      </p:sp>
      <p:sp>
        <p:nvSpPr>
          <p:cNvPr id="4" name="Content Placeholder 3"/>
          <p:cNvSpPr>
            <a:spLocks noGrp="1"/>
          </p:cNvSpPr>
          <p:nvPr>
            <p:ph idx="1"/>
          </p:nvPr>
        </p:nvSpPr>
        <p:spPr>
          <a:xfrm>
            <a:off x="457200" y="914400"/>
            <a:ext cx="8382000" cy="3048000"/>
          </a:xfrm>
        </p:spPr>
        <p:txBody>
          <a:bodyPr>
            <a:normAutofit fontScale="25000" lnSpcReduction="20000"/>
          </a:bodyPr>
          <a:lstStyle/>
          <a:p>
            <a:pPr marL="0" indent="0" algn="ctr">
              <a:buNone/>
            </a:pPr>
            <a:r>
              <a:rPr lang="en-US" sz="11200" b="1" dirty="0" smtClean="0">
                <a:solidFill>
                  <a:srgbClr val="00B050"/>
                </a:solidFill>
              </a:rPr>
              <a:t>Outreach: single visits to promote engineering</a:t>
            </a:r>
          </a:p>
          <a:p>
            <a:pPr>
              <a:buFont typeface="Wingdings" pitchFamily="2" charset="2"/>
              <a:buChar char="w"/>
            </a:pPr>
            <a:endParaRPr lang="en-US" dirty="0" smtClean="0"/>
          </a:p>
          <a:p>
            <a:pPr>
              <a:buFont typeface="Wingdings" pitchFamily="2" charset="2"/>
              <a:buChar char="w"/>
            </a:pPr>
            <a:r>
              <a:rPr lang="en-US" sz="9600" dirty="0" smtClean="0">
                <a:solidFill>
                  <a:schemeClr val="bg1"/>
                </a:solidFill>
              </a:rPr>
              <a:t>Single visit: classroom visits (presentations and activities), mentorships in FIRST, Future City, clubs, etc</a:t>
            </a:r>
            <a:r>
              <a:rPr lang="en-US" sz="9600" dirty="0" smtClean="0">
                <a:solidFill>
                  <a:schemeClr val="bg1"/>
                </a:solidFill>
              </a:rPr>
              <a:t>. develops positive impression of engineering</a:t>
            </a:r>
            <a:endParaRPr lang="en-US" sz="9600" dirty="0" smtClean="0">
              <a:solidFill>
                <a:schemeClr val="bg1"/>
              </a:solidFill>
            </a:endParaRPr>
          </a:p>
          <a:p>
            <a:pPr>
              <a:buFont typeface="Wingdings" pitchFamily="2" charset="2"/>
              <a:buChar char="w"/>
            </a:pPr>
            <a:r>
              <a:rPr lang="en-US" sz="9600" dirty="0" smtClean="0">
                <a:solidFill>
                  <a:schemeClr val="bg1"/>
                </a:solidFill>
              </a:rPr>
              <a:t>Creates </a:t>
            </a:r>
            <a:r>
              <a:rPr lang="en-US" sz="9600" dirty="0" smtClean="0">
                <a:solidFill>
                  <a:schemeClr val="bg1"/>
                </a:solidFill>
              </a:rPr>
              <a:t>goodwill with community</a:t>
            </a:r>
          </a:p>
          <a:p>
            <a:pPr>
              <a:buFont typeface="Wingdings" pitchFamily="2" charset="2"/>
              <a:buChar char="w"/>
            </a:pPr>
            <a:r>
              <a:rPr lang="en-US" sz="9600" dirty="0" smtClean="0">
                <a:solidFill>
                  <a:schemeClr val="bg1"/>
                </a:solidFill>
              </a:rPr>
              <a:t>Supports STEM career knowledge and development in K-12 students</a:t>
            </a:r>
          </a:p>
          <a:p>
            <a:pPr>
              <a:buFont typeface="Wingdings" pitchFamily="2" charset="2"/>
              <a:buChar char="w"/>
            </a:pPr>
            <a:r>
              <a:rPr lang="en-US" sz="9600" dirty="0" smtClean="0">
                <a:solidFill>
                  <a:schemeClr val="bg1"/>
                </a:solidFill>
              </a:rPr>
              <a:t>Increases K-12 and community knowledge of </a:t>
            </a:r>
            <a:r>
              <a:rPr lang="en-US" sz="9600" dirty="0" smtClean="0">
                <a:solidFill>
                  <a:schemeClr val="bg1"/>
                </a:solidFill>
              </a:rPr>
              <a:t>university programs  </a:t>
            </a:r>
            <a:r>
              <a:rPr lang="en-US" sz="9600" dirty="0" smtClean="0">
                <a:solidFill>
                  <a:schemeClr val="bg1"/>
                </a:solidFill>
              </a:rPr>
              <a:t>and of </a:t>
            </a:r>
            <a:r>
              <a:rPr lang="en-US" sz="9600" dirty="0" smtClean="0">
                <a:solidFill>
                  <a:schemeClr val="bg1"/>
                </a:solidFill>
              </a:rPr>
              <a:t>engineering profession</a:t>
            </a:r>
          </a:p>
          <a:p>
            <a:pPr>
              <a:buFont typeface="Wingdings" pitchFamily="2" charset="2"/>
              <a:buChar char="w"/>
            </a:pPr>
            <a:r>
              <a:rPr lang="en-US" sz="9600" dirty="0" smtClean="0">
                <a:solidFill>
                  <a:schemeClr val="bg1"/>
                </a:solidFill>
              </a:rPr>
              <a:t>Non monetary contributions extremely valued by K-12 but they may need direction</a:t>
            </a:r>
            <a:endParaRPr lang="en-US" sz="9600" dirty="0" smtClean="0">
              <a:solidFill>
                <a:schemeClr val="bg1"/>
              </a:solidFill>
            </a:endParaRPr>
          </a:p>
        </p:txBody>
      </p:sp>
      <p:pic>
        <p:nvPicPr>
          <p:cNvPr id="2050" name="Picture 2" descr="2nd Plac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800" y="4771726"/>
            <a:ext cx="3124200" cy="20828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usd116.org/ums/wp-content/uploads/2012/03/DSC412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53000" y="4771726"/>
            <a:ext cx="3276600" cy="1841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013249"/>
      </p:ext>
    </p:extLst>
  </p:cSld>
  <p:clrMapOvr>
    <a:masterClrMapping/>
  </p:clrMapOvr>
  <p:transition spd="slow">
    <p:strips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9982200" cy="944562"/>
          </a:xfrm>
        </p:spPr>
        <p:txBody>
          <a:bodyPr>
            <a:noAutofit/>
          </a:bodyPr>
          <a:lstStyle/>
          <a:p>
            <a:r>
              <a:rPr lang="en-US" sz="2800" b="1" dirty="0" smtClean="0">
                <a:solidFill>
                  <a:srgbClr val="FFFF00"/>
                </a:solidFill>
              </a:rPr>
              <a:t>What is the value of </a:t>
            </a:r>
            <a:r>
              <a:rPr lang="en-US" sz="2800" b="1" dirty="0" smtClean="0">
                <a:solidFill>
                  <a:srgbClr val="FFFF00"/>
                </a:solidFill>
              </a:rPr>
              <a:t> SUSTAINED ENGAGEMENT?</a:t>
            </a:r>
            <a:endParaRPr lang="en-US" sz="2800" b="1" dirty="0">
              <a:solidFill>
                <a:srgbClr val="FFFF00"/>
              </a:solidFill>
            </a:endParaRPr>
          </a:p>
        </p:txBody>
      </p:sp>
      <p:sp>
        <p:nvSpPr>
          <p:cNvPr id="4" name="Content Placeholder 3"/>
          <p:cNvSpPr>
            <a:spLocks noGrp="1"/>
          </p:cNvSpPr>
          <p:nvPr>
            <p:ph idx="1"/>
          </p:nvPr>
        </p:nvSpPr>
        <p:spPr>
          <a:xfrm>
            <a:off x="228600" y="1295400"/>
            <a:ext cx="8686800" cy="5410200"/>
          </a:xfrm>
        </p:spPr>
        <p:txBody>
          <a:bodyPr>
            <a:normAutofit fontScale="85000" lnSpcReduction="20000"/>
          </a:bodyPr>
          <a:lstStyle/>
          <a:p>
            <a:pPr marL="0" indent="0" algn="ctr">
              <a:buNone/>
            </a:pPr>
            <a:r>
              <a:rPr lang="en-US" sz="3600" b="1" dirty="0" smtClean="0">
                <a:solidFill>
                  <a:srgbClr val="00B050"/>
                </a:solidFill>
              </a:rPr>
              <a:t>Sustained Engagement: longer partnerships to conduct research and change practice</a:t>
            </a:r>
          </a:p>
          <a:p>
            <a:pPr>
              <a:buFont typeface="Wingdings" pitchFamily="2" charset="2"/>
              <a:buChar char="w"/>
            </a:pPr>
            <a:r>
              <a:rPr lang="en-US" dirty="0" smtClean="0">
                <a:solidFill>
                  <a:schemeClr val="bg1"/>
                </a:solidFill>
              </a:rPr>
              <a:t>Attracts a larger and more diverse cross section of university student </a:t>
            </a:r>
            <a:r>
              <a:rPr lang="en-US" dirty="0" smtClean="0">
                <a:solidFill>
                  <a:schemeClr val="bg1"/>
                </a:solidFill>
              </a:rPr>
              <a:t>and </a:t>
            </a:r>
            <a:r>
              <a:rPr lang="en-US" dirty="0" smtClean="0">
                <a:solidFill>
                  <a:schemeClr val="bg1"/>
                </a:solidFill>
              </a:rPr>
              <a:t>industry </a:t>
            </a:r>
            <a:r>
              <a:rPr lang="en-US" dirty="0" smtClean="0">
                <a:solidFill>
                  <a:schemeClr val="bg1"/>
                </a:solidFill>
              </a:rPr>
              <a:t>participants</a:t>
            </a:r>
            <a:endParaRPr lang="en-US" dirty="0" smtClean="0">
              <a:solidFill>
                <a:schemeClr val="bg1"/>
              </a:solidFill>
            </a:endParaRPr>
          </a:p>
          <a:p>
            <a:pPr>
              <a:buFont typeface="Wingdings" pitchFamily="2" charset="2"/>
              <a:buChar char="w"/>
            </a:pPr>
            <a:r>
              <a:rPr lang="en-US" dirty="0" smtClean="0">
                <a:solidFill>
                  <a:schemeClr val="bg1"/>
                </a:solidFill>
              </a:rPr>
              <a:t>Qualifies for significant research funding for university (NSF, NIH, DOD, Department of Ed, </a:t>
            </a:r>
            <a:r>
              <a:rPr lang="en-US" dirty="0" smtClean="0">
                <a:solidFill>
                  <a:schemeClr val="bg1"/>
                </a:solidFill>
              </a:rPr>
              <a:t> Industry Foundations </a:t>
            </a:r>
            <a:r>
              <a:rPr lang="en-US" dirty="0" err="1" smtClean="0">
                <a:solidFill>
                  <a:schemeClr val="bg1"/>
                </a:solidFill>
              </a:rPr>
              <a:t>etc</a:t>
            </a:r>
            <a:r>
              <a:rPr lang="en-US" dirty="0" smtClean="0">
                <a:solidFill>
                  <a:schemeClr val="bg1"/>
                </a:solidFill>
              </a:rPr>
              <a:t>)  </a:t>
            </a:r>
            <a:endParaRPr lang="en-US" dirty="0" smtClean="0">
              <a:solidFill>
                <a:schemeClr val="bg1"/>
              </a:solidFill>
            </a:endParaRPr>
          </a:p>
          <a:p>
            <a:pPr>
              <a:buFont typeface="Wingdings" pitchFamily="2" charset="2"/>
              <a:buChar char="w"/>
            </a:pPr>
            <a:r>
              <a:rPr lang="en-US" dirty="0" smtClean="0">
                <a:solidFill>
                  <a:schemeClr val="bg1"/>
                </a:solidFill>
              </a:rPr>
              <a:t>Promotes collaborations</a:t>
            </a:r>
            <a:endParaRPr lang="en-US" dirty="0" smtClean="0">
              <a:solidFill>
                <a:schemeClr val="bg1"/>
              </a:solidFill>
            </a:endParaRPr>
          </a:p>
          <a:p>
            <a:pPr>
              <a:buFont typeface="Wingdings" pitchFamily="2" charset="2"/>
              <a:buChar char="w"/>
            </a:pPr>
            <a:r>
              <a:rPr lang="en-US" dirty="0" smtClean="0">
                <a:solidFill>
                  <a:schemeClr val="bg1"/>
                </a:solidFill>
              </a:rPr>
              <a:t>Addresses national priority to increase STEM pipeline</a:t>
            </a:r>
          </a:p>
          <a:p>
            <a:pPr>
              <a:buFont typeface="Wingdings" pitchFamily="2" charset="2"/>
              <a:buChar char="w"/>
            </a:pPr>
            <a:r>
              <a:rPr lang="en-US" dirty="0" smtClean="0">
                <a:solidFill>
                  <a:schemeClr val="bg1"/>
                </a:solidFill>
              </a:rPr>
              <a:t>Builds research base on effective teaching and learning best practices K-20</a:t>
            </a:r>
          </a:p>
          <a:p>
            <a:pPr>
              <a:buFont typeface="Wingdings" pitchFamily="2" charset="2"/>
              <a:buChar char="w"/>
            </a:pPr>
            <a:r>
              <a:rPr lang="en-US" dirty="0" smtClean="0">
                <a:solidFill>
                  <a:schemeClr val="bg1"/>
                </a:solidFill>
              </a:rPr>
              <a:t>Attracts </a:t>
            </a:r>
            <a:r>
              <a:rPr lang="en-US" dirty="0" smtClean="0">
                <a:solidFill>
                  <a:schemeClr val="bg1"/>
                </a:solidFill>
              </a:rPr>
              <a:t>and increases industry and alumni support</a:t>
            </a:r>
          </a:p>
          <a:p>
            <a:pPr>
              <a:buFont typeface="Wingdings" pitchFamily="2" charset="2"/>
              <a:buChar char="w"/>
            </a:pPr>
            <a:r>
              <a:rPr lang="en-US" dirty="0" smtClean="0">
                <a:solidFill>
                  <a:schemeClr val="bg1"/>
                </a:solidFill>
              </a:rPr>
              <a:t>Often sustained by graduates when they start career</a:t>
            </a:r>
          </a:p>
          <a:p>
            <a:endParaRPr lang="en-US" dirty="0"/>
          </a:p>
        </p:txBody>
      </p:sp>
    </p:spTree>
    <p:extLst>
      <p:ext uri="{BB962C8B-B14F-4D97-AF65-F5344CB8AC3E}">
        <p14:creationId xmlns:p14="http://schemas.microsoft.com/office/powerpoint/2010/main" val="3537556771"/>
      </p:ext>
    </p:extLst>
  </p:cSld>
  <p:clrMapOvr>
    <a:masterClrMapping/>
  </p:clrMapOvr>
  <p:transition spd="slow">
    <p:strips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wcpss.net/announcements2/wp-content/uploads/2011/02/students_engine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214" y="685800"/>
            <a:ext cx="3166754" cy="243840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temec.wcpss.net/wp-content/uploads/_slide_image/50-5727f36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9720" y="4206240"/>
            <a:ext cx="3349238" cy="249921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temec.wcpss.net/wp-content/uploads/_slide_image/277-6d94274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6640" y="2514600"/>
            <a:ext cx="4908863" cy="155465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www.wcpss.net/announcements2/wp-content/uploads/2012/02/mentor.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3843767"/>
            <a:ext cx="3320737" cy="261784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Car building tea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86400" y="0"/>
            <a:ext cx="3480309" cy="23622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489960" y="457198"/>
            <a:ext cx="1905000" cy="1569660"/>
          </a:xfrm>
          <a:prstGeom prst="rect">
            <a:avLst/>
          </a:prstGeom>
          <a:noFill/>
        </p:spPr>
        <p:txBody>
          <a:bodyPr wrap="square" rtlCol="0">
            <a:spAutoFit/>
          </a:bodyPr>
          <a:lstStyle/>
          <a:p>
            <a:pPr algn="ctr"/>
            <a:r>
              <a:rPr lang="en-US" sz="3200" dirty="0" smtClean="0">
                <a:solidFill>
                  <a:srgbClr val="FFFF00"/>
                </a:solidFill>
              </a:rPr>
              <a:t>Integrated</a:t>
            </a:r>
          </a:p>
          <a:p>
            <a:pPr algn="ctr"/>
            <a:r>
              <a:rPr lang="en-US" sz="3200" dirty="0" smtClean="0">
                <a:solidFill>
                  <a:srgbClr val="FFFF00"/>
                </a:solidFill>
              </a:rPr>
              <a:t>STEM in </a:t>
            </a:r>
          </a:p>
          <a:p>
            <a:pPr algn="ctr"/>
            <a:r>
              <a:rPr lang="en-US" sz="3200" dirty="0" smtClean="0">
                <a:solidFill>
                  <a:srgbClr val="FFFF00"/>
                </a:solidFill>
              </a:rPr>
              <a:t>Action</a:t>
            </a:r>
            <a:endParaRPr lang="en-US" sz="3200" dirty="0">
              <a:solidFill>
                <a:srgbClr val="FFFF00"/>
              </a:solidFill>
            </a:endParaRPr>
          </a:p>
        </p:txBody>
      </p:sp>
    </p:spTree>
    <p:extLst>
      <p:ext uri="{BB962C8B-B14F-4D97-AF65-F5344CB8AC3E}">
        <p14:creationId xmlns:p14="http://schemas.microsoft.com/office/powerpoint/2010/main" val="2670959157"/>
      </p:ext>
    </p:extLst>
  </p:cSld>
  <p:clrMapOvr>
    <a:masterClrMapping/>
  </p:clrMapOvr>
  <p:transition spd="slow">
    <p:strips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 y="215744"/>
            <a:ext cx="3520440" cy="1143000"/>
          </a:xfrm>
        </p:spPr>
        <p:txBody>
          <a:bodyPr/>
          <a:lstStyle/>
          <a:p>
            <a:pPr algn="l"/>
            <a:r>
              <a:rPr lang="en-US" sz="3200" dirty="0" smtClean="0">
                <a:solidFill>
                  <a:srgbClr val="FFFF00"/>
                </a:solidFill>
              </a:rPr>
              <a:t>Rural SW Virginia</a:t>
            </a:r>
            <a:endParaRPr lang="en-US" sz="3200" dirty="0">
              <a:solidFill>
                <a:srgbClr val="FFFF00"/>
              </a:solidFill>
            </a:endParaRPr>
          </a:p>
        </p:txBody>
      </p:sp>
      <p:pic>
        <p:nvPicPr>
          <p:cNvPr id="5124" name="Picture 4"/>
          <p:cNvPicPr>
            <a:picLocks noChangeAspect="1" noChangeArrowheads="1"/>
          </p:cNvPicPr>
          <p:nvPr/>
        </p:nvPicPr>
        <p:blipFill>
          <a:blip r:embed="rId3" cstate="print"/>
          <a:srcRect/>
          <a:stretch>
            <a:fillRect/>
          </a:stretch>
        </p:blipFill>
        <p:spPr bwMode="auto">
          <a:xfrm>
            <a:off x="335753" y="4495800"/>
            <a:ext cx="2386013" cy="1789510"/>
          </a:xfrm>
          <a:prstGeom prst="rect">
            <a:avLst/>
          </a:prstGeom>
          <a:noFill/>
          <a:ln w="9525">
            <a:noFill/>
            <a:miter lim="800000"/>
            <a:headEnd/>
            <a:tailEnd/>
          </a:ln>
        </p:spPr>
      </p:pic>
      <p:pic>
        <p:nvPicPr>
          <p:cNvPr id="5125" name="Picture 5"/>
          <p:cNvPicPr>
            <a:picLocks noChangeAspect="1" noChangeArrowheads="1"/>
          </p:cNvPicPr>
          <p:nvPr/>
        </p:nvPicPr>
        <p:blipFill>
          <a:blip r:embed="rId4" cstate="print"/>
          <a:srcRect/>
          <a:stretch>
            <a:fillRect/>
          </a:stretch>
        </p:blipFill>
        <p:spPr bwMode="auto">
          <a:xfrm>
            <a:off x="457198" y="1295400"/>
            <a:ext cx="2143125" cy="2857500"/>
          </a:xfrm>
          <a:prstGeom prst="rect">
            <a:avLst/>
          </a:prstGeom>
          <a:noFill/>
          <a:ln w="9525">
            <a:noFill/>
            <a:miter lim="800000"/>
            <a:headEnd/>
            <a:tailEnd/>
          </a:ln>
        </p:spPr>
      </p:pic>
      <p:sp>
        <p:nvSpPr>
          <p:cNvPr id="10" name="Slide Number Placeholder 9"/>
          <p:cNvSpPr>
            <a:spLocks noGrp="1"/>
          </p:cNvSpPr>
          <p:nvPr>
            <p:ph type="sldNum" sz="quarter" idx="12"/>
          </p:nvPr>
        </p:nvSpPr>
        <p:spPr/>
        <p:txBody>
          <a:bodyPr/>
          <a:lstStyle/>
          <a:p>
            <a:fld id="{54E3D3E6-C2CF-4595-9DA9-1CBB1D99DAC6}" type="slidenum">
              <a:rPr lang="en-US" smtClean="0"/>
              <a:pPr/>
              <a:t>11</a:t>
            </a:fld>
            <a:endParaRPr lang="en-US"/>
          </a:p>
        </p:txBody>
      </p:sp>
      <p:sp>
        <p:nvSpPr>
          <p:cNvPr id="11" name="Content Placeholder 10"/>
          <p:cNvSpPr>
            <a:spLocks noGrp="1"/>
          </p:cNvSpPr>
          <p:nvPr>
            <p:ph idx="1"/>
          </p:nvPr>
        </p:nvSpPr>
        <p:spPr>
          <a:xfrm>
            <a:off x="2743200" y="1645920"/>
            <a:ext cx="6400800" cy="5699760"/>
          </a:xfrm>
        </p:spPr>
        <p:txBody>
          <a:bodyPr>
            <a:normAutofit fontScale="62500" lnSpcReduction="20000"/>
          </a:bodyPr>
          <a:lstStyle/>
          <a:p>
            <a:r>
              <a:rPr lang="en-US" sz="3800" dirty="0" smtClean="0">
                <a:solidFill>
                  <a:schemeClr val="bg1"/>
                </a:solidFill>
              </a:rPr>
              <a:t>A three year after-school program that focuses on key science concepts and engineering design</a:t>
            </a:r>
          </a:p>
          <a:p>
            <a:r>
              <a:rPr lang="en-US" sz="3800" dirty="0" smtClean="0">
                <a:solidFill>
                  <a:schemeClr val="bg1"/>
                </a:solidFill>
              </a:rPr>
              <a:t>1.3 M Funded by NSF (ITEST)</a:t>
            </a:r>
          </a:p>
          <a:p>
            <a:r>
              <a:rPr lang="en-US" sz="3800" dirty="0" smtClean="0">
                <a:solidFill>
                  <a:schemeClr val="bg1"/>
                </a:solidFill>
              </a:rPr>
              <a:t>Collaborative project between Virginia Tech, Univ. of Kentucky, and Temple </a:t>
            </a:r>
            <a:r>
              <a:rPr lang="en-US" sz="3800" dirty="0" smtClean="0">
                <a:solidFill>
                  <a:schemeClr val="bg1"/>
                </a:solidFill>
              </a:rPr>
              <a:t>University</a:t>
            </a:r>
            <a:endParaRPr lang="en-US" sz="3800" dirty="0" smtClean="0">
              <a:solidFill>
                <a:schemeClr val="bg1"/>
              </a:solidFill>
            </a:endParaRPr>
          </a:p>
          <a:p>
            <a:r>
              <a:rPr lang="en-US" sz="3800" dirty="0" smtClean="0">
                <a:solidFill>
                  <a:schemeClr val="bg1"/>
                </a:solidFill>
              </a:rPr>
              <a:t>Save the Penguins, Sea Birds, Bats, and Fish</a:t>
            </a:r>
          </a:p>
          <a:p>
            <a:r>
              <a:rPr lang="en-US" sz="3800" dirty="0" smtClean="0">
                <a:solidFill>
                  <a:schemeClr val="bg1"/>
                </a:solidFill>
              </a:rPr>
              <a:t>Approximately 20 middle school youth per site</a:t>
            </a:r>
          </a:p>
          <a:p>
            <a:r>
              <a:rPr lang="en-US" sz="3800" dirty="0" smtClean="0">
                <a:solidFill>
                  <a:schemeClr val="bg1"/>
                </a:solidFill>
              </a:rPr>
              <a:t>Assessing motivation, identification with engineering, science, and technologies, and also science conceptual knowledge.</a:t>
            </a:r>
          </a:p>
          <a:p>
            <a:r>
              <a:rPr lang="en-US" sz="3800" dirty="0" smtClean="0">
                <a:solidFill>
                  <a:schemeClr val="bg1"/>
                </a:solidFill>
              </a:rPr>
              <a:t>Integrating networking tools such as </a:t>
            </a:r>
            <a:r>
              <a:rPr lang="en-US" sz="3800" dirty="0" err="1" smtClean="0">
                <a:solidFill>
                  <a:schemeClr val="bg1"/>
                </a:solidFill>
              </a:rPr>
              <a:t>Edmodo</a:t>
            </a:r>
            <a:r>
              <a:rPr lang="en-US" sz="3800" dirty="0">
                <a:solidFill>
                  <a:schemeClr val="bg1"/>
                </a:solidFill>
              </a:rPr>
              <a:t> </a:t>
            </a:r>
            <a:r>
              <a:rPr lang="en-US" sz="3800" dirty="0" smtClean="0">
                <a:solidFill>
                  <a:schemeClr val="bg1"/>
                </a:solidFill>
              </a:rPr>
              <a:t>for discussion between sites.</a:t>
            </a:r>
          </a:p>
          <a:p>
            <a:r>
              <a:rPr lang="en-US" sz="3800" dirty="0" smtClean="0">
                <a:solidFill>
                  <a:schemeClr val="bg1"/>
                </a:solidFill>
              </a:rPr>
              <a:t>PI team: Michael Evans, Chris Schnittka, Brett Jones, Carol </a:t>
            </a:r>
            <a:r>
              <a:rPr lang="en-US" sz="3800" dirty="0" smtClean="0">
                <a:solidFill>
                  <a:schemeClr val="bg1"/>
                </a:solidFill>
              </a:rPr>
              <a:t>Brandt</a:t>
            </a:r>
          </a:p>
          <a:p>
            <a:pPr marL="0" indent="0">
              <a:buNone/>
            </a:pPr>
            <a:endParaRPr lang="en-US" sz="2800" dirty="0" smtClean="0">
              <a:hlinkClick r:id="rId5"/>
            </a:endParaRPr>
          </a:p>
          <a:p>
            <a:pPr marL="0" indent="0">
              <a:buNone/>
            </a:pPr>
            <a:r>
              <a:rPr lang="en-US" sz="2800" dirty="0" smtClean="0">
                <a:hlinkClick r:id="rId5"/>
              </a:rPr>
              <a:t>	http</a:t>
            </a:r>
            <a:r>
              <a:rPr lang="en-US" sz="2800" dirty="0">
                <a:hlinkClick r:id="rId5"/>
              </a:rPr>
              <a:t>://studiostem.org/wordpress/?page_id=123</a:t>
            </a:r>
            <a:endParaRPr lang="en-US" sz="3800" dirty="0" smtClean="0">
              <a:solidFill>
                <a:schemeClr val="bg1"/>
              </a:solidFill>
            </a:endParaRPr>
          </a:p>
          <a:p>
            <a:endParaRPr lang="en-US" dirty="0" smtClean="0"/>
          </a:p>
          <a:p>
            <a:endParaRPr lang="en-US" dirty="0"/>
          </a:p>
        </p:txBody>
      </p:sp>
      <p:pic>
        <p:nvPicPr>
          <p:cNvPr id="12" name="Picture 11" descr="studio Stem logo.tiff">
            <a:hlinkClick r:id="rId6"/>
          </p:cNvPr>
          <p:cNvPicPr>
            <a:picLocks noChangeAspect="1"/>
          </p:cNvPicPr>
          <p:nvPr/>
        </p:nvPicPr>
        <p:blipFill>
          <a:blip r:embed="rId7" cstate="print"/>
          <a:stretch>
            <a:fillRect/>
          </a:stretch>
        </p:blipFill>
        <p:spPr>
          <a:xfrm>
            <a:off x="5105400" y="215744"/>
            <a:ext cx="3124200" cy="1392076"/>
          </a:xfrm>
          <a:prstGeom prst="rect">
            <a:avLst/>
          </a:prstGeom>
        </p:spPr>
      </p:pic>
    </p:spTree>
    <p:extLst>
      <p:ext uri="{BB962C8B-B14F-4D97-AF65-F5344CB8AC3E}">
        <p14:creationId xmlns:p14="http://schemas.microsoft.com/office/powerpoint/2010/main" val="4208920520"/>
      </p:ext>
    </p:extLst>
  </p:cSld>
  <p:clrMapOvr>
    <a:masterClrMapping/>
  </p:clrMapOvr>
  <p:transition spd="slow">
    <p:strips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FFFF00"/>
                </a:solidFill>
              </a:rPr>
              <a:t>Vanderbilt University’s Research Experiences for Teachers (RET) </a:t>
            </a:r>
            <a:endParaRPr lang="en-US" b="1" dirty="0">
              <a:solidFill>
                <a:srgbClr val="FFFF00"/>
              </a:solidFill>
            </a:endParaRPr>
          </a:p>
        </p:txBody>
      </p:sp>
      <p:sp>
        <p:nvSpPr>
          <p:cNvPr id="3" name="Content Placeholder 2"/>
          <p:cNvSpPr>
            <a:spLocks noGrp="1"/>
          </p:cNvSpPr>
          <p:nvPr>
            <p:ph sz="half" idx="1"/>
          </p:nvPr>
        </p:nvSpPr>
        <p:spPr>
          <a:xfrm>
            <a:off x="4191000" y="1981200"/>
            <a:ext cx="4419600" cy="4876800"/>
          </a:xfrm>
        </p:spPr>
        <p:txBody>
          <a:bodyPr>
            <a:noAutofit/>
          </a:bodyPr>
          <a:lstStyle/>
          <a:p>
            <a:r>
              <a:rPr lang="en-US" sz="2000" dirty="0" smtClean="0">
                <a:solidFill>
                  <a:schemeClr val="bg1"/>
                </a:solidFill>
              </a:rPr>
              <a:t>Funded by NSF ($1M+ over 9 years)</a:t>
            </a:r>
          </a:p>
          <a:p>
            <a:r>
              <a:rPr lang="en-US" sz="2000" dirty="0" smtClean="0">
                <a:solidFill>
                  <a:schemeClr val="bg1"/>
                </a:solidFill>
              </a:rPr>
              <a:t>87 unique teachers and their students served</a:t>
            </a:r>
          </a:p>
          <a:p>
            <a:r>
              <a:rPr lang="en-US" sz="2000" dirty="0" smtClean="0">
                <a:solidFill>
                  <a:schemeClr val="bg1"/>
                </a:solidFill>
              </a:rPr>
              <a:t>87 curriculum units created</a:t>
            </a:r>
          </a:p>
          <a:p>
            <a:pPr lvl="1"/>
            <a:r>
              <a:rPr lang="en-US" sz="2000" dirty="0" smtClean="0">
                <a:solidFill>
                  <a:schemeClr val="bg1"/>
                </a:solidFill>
              </a:rPr>
              <a:t>All available to any teacher</a:t>
            </a:r>
          </a:p>
          <a:p>
            <a:pPr lvl="1"/>
            <a:r>
              <a:rPr lang="en-US" sz="2000" dirty="0" smtClean="0">
                <a:solidFill>
                  <a:schemeClr val="bg1"/>
                </a:solidFill>
              </a:rPr>
              <a:t>Many of these on teachengineering.org</a:t>
            </a:r>
          </a:p>
          <a:p>
            <a:r>
              <a:rPr lang="en-US" sz="2000" dirty="0" smtClean="0">
                <a:solidFill>
                  <a:schemeClr val="bg1"/>
                </a:solidFill>
              </a:rPr>
              <a:t>Peer-reviewed manuscripts</a:t>
            </a:r>
          </a:p>
          <a:p>
            <a:pPr lvl="1"/>
            <a:r>
              <a:rPr lang="en-US" sz="2000" dirty="0" smtClean="0">
                <a:solidFill>
                  <a:schemeClr val="bg1"/>
                </a:solidFill>
              </a:rPr>
              <a:t>Defining effective professional development in engineering</a:t>
            </a:r>
          </a:p>
          <a:p>
            <a:pPr lvl="1"/>
            <a:r>
              <a:rPr lang="en-US" sz="2000" dirty="0" smtClean="0">
                <a:solidFill>
                  <a:schemeClr val="bg1"/>
                </a:solidFill>
              </a:rPr>
              <a:t>Creating a Nature of Engineering instrument to measure growth in understanding of what engineering is</a:t>
            </a:r>
          </a:p>
        </p:txBody>
      </p:sp>
      <p:pic>
        <p:nvPicPr>
          <p:cNvPr id="5" name="Content Placeholder 4" descr="HPIM1872.JPG"/>
          <p:cNvPicPr>
            <a:picLocks noGrp="1" noChangeAspect="1"/>
          </p:cNvPicPr>
          <p:nvPr>
            <p:ph sz="half" idx="2"/>
          </p:nvPr>
        </p:nvPicPr>
        <p:blipFill>
          <a:blip r:embed="rId2" cstate="print"/>
          <a:stretch>
            <a:fillRect/>
          </a:stretch>
        </p:blipFill>
        <p:spPr>
          <a:xfrm>
            <a:off x="628963" y="1981200"/>
            <a:ext cx="2819400" cy="2123252"/>
          </a:xfrm>
        </p:spPr>
      </p:pic>
      <p:pic>
        <p:nvPicPr>
          <p:cNvPr id="6" name="Picture 5" descr="HPIM1973.JPG"/>
          <p:cNvPicPr>
            <a:picLocks noChangeAspect="1"/>
          </p:cNvPicPr>
          <p:nvPr/>
        </p:nvPicPr>
        <p:blipFill>
          <a:blip r:embed="rId3" cstate="print"/>
          <a:stretch>
            <a:fillRect/>
          </a:stretch>
        </p:blipFill>
        <p:spPr>
          <a:xfrm>
            <a:off x="1066800" y="4495800"/>
            <a:ext cx="2724463" cy="2051756"/>
          </a:xfrm>
          <a:prstGeom prst="rect">
            <a:avLst/>
          </a:prstGeom>
        </p:spPr>
      </p:pic>
    </p:spTree>
    <p:extLst>
      <p:ext uri="{BB962C8B-B14F-4D97-AF65-F5344CB8AC3E}">
        <p14:creationId xmlns:p14="http://schemas.microsoft.com/office/powerpoint/2010/main" val="2208500690"/>
      </p:ext>
    </p:extLst>
  </p:cSld>
  <p:clrMapOvr>
    <a:masterClrMapping/>
  </p:clrMapOvr>
  <p:transition spd="slow">
    <p:strips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04800" y="381000"/>
            <a:ext cx="8458200" cy="1143000"/>
          </a:xfrm>
        </p:spPr>
        <p:txBody>
          <a:bodyPr/>
          <a:lstStyle/>
          <a:p>
            <a:r>
              <a:rPr lang="en-US" sz="4000" b="1" dirty="0" smtClean="0">
                <a:solidFill>
                  <a:srgbClr val="FFFF00"/>
                </a:solidFill>
              </a:rPr>
              <a:t>Center for STEM Education for </a:t>
            </a:r>
            <a:r>
              <a:rPr lang="en-US" sz="4000" b="1" dirty="0" smtClean="0">
                <a:solidFill>
                  <a:srgbClr val="FFFF00"/>
                </a:solidFill>
              </a:rPr>
              <a:t>Girls</a:t>
            </a:r>
            <a:r>
              <a:rPr lang="en-US" sz="4000" dirty="0" smtClean="0">
                <a:solidFill>
                  <a:srgbClr val="FFFF00"/>
                </a:solidFill>
              </a:rPr>
              <a:t/>
            </a:r>
            <a:br>
              <a:rPr lang="en-US" sz="4000" dirty="0" smtClean="0">
                <a:solidFill>
                  <a:srgbClr val="FFFF00"/>
                </a:solidFill>
              </a:rPr>
            </a:br>
            <a:r>
              <a:rPr lang="en-US" sz="2400" dirty="0" smtClean="0">
                <a:solidFill>
                  <a:srgbClr val="FFFF00"/>
                </a:solidFill>
              </a:rPr>
              <a:t>Nashville, TN</a:t>
            </a:r>
            <a:endParaRPr lang="en-US" sz="2400" dirty="0">
              <a:solidFill>
                <a:srgbClr val="FFFF00"/>
              </a:solidFill>
            </a:endParaRPr>
          </a:p>
        </p:txBody>
      </p:sp>
      <p:sp>
        <p:nvSpPr>
          <p:cNvPr id="8" name="Content Placeholder 7"/>
          <p:cNvSpPr>
            <a:spLocks noGrp="1"/>
          </p:cNvSpPr>
          <p:nvPr>
            <p:ph idx="1"/>
          </p:nvPr>
        </p:nvSpPr>
        <p:spPr>
          <a:xfrm>
            <a:off x="228600" y="1676400"/>
            <a:ext cx="8458200" cy="4876800"/>
          </a:xfrm>
        </p:spPr>
        <p:txBody>
          <a:bodyPr>
            <a:normAutofit fontScale="77500" lnSpcReduction="20000"/>
          </a:bodyPr>
          <a:lstStyle/>
          <a:p>
            <a:r>
              <a:rPr lang="en-US" dirty="0" smtClean="0">
                <a:solidFill>
                  <a:srgbClr val="00FFCC"/>
                </a:solidFill>
              </a:rPr>
              <a:t>Funded by the Edward E. Ford Foundation and matching grants ($500K)</a:t>
            </a:r>
          </a:p>
          <a:p>
            <a:r>
              <a:rPr lang="en-US" dirty="0" smtClean="0">
                <a:solidFill>
                  <a:srgbClr val="00FFCC"/>
                </a:solidFill>
              </a:rPr>
              <a:t>Hosting the STEM Think Tank and Conference July 18-20, 2012</a:t>
            </a:r>
          </a:p>
          <a:p>
            <a:pPr lvl="1"/>
            <a:r>
              <a:rPr lang="en-US" dirty="0" smtClean="0">
                <a:solidFill>
                  <a:schemeClr val="bg1"/>
                </a:solidFill>
              </a:rPr>
              <a:t>250+ attendees expected</a:t>
            </a:r>
          </a:p>
          <a:p>
            <a:pPr lvl="1"/>
            <a:r>
              <a:rPr lang="en-US" dirty="0" smtClean="0">
                <a:solidFill>
                  <a:schemeClr val="bg1"/>
                </a:solidFill>
              </a:rPr>
              <a:t>60 concurrent sessions scheduled</a:t>
            </a:r>
          </a:p>
          <a:p>
            <a:pPr lvl="1"/>
            <a:r>
              <a:rPr lang="en-US" dirty="0" smtClean="0">
                <a:solidFill>
                  <a:schemeClr val="bg1"/>
                </a:solidFill>
              </a:rPr>
              <a:t>Serves K12 </a:t>
            </a:r>
            <a:r>
              <a:rPr lang="en-US" dirty="0" smtClean="0">
                <a:solidFill>
                  <a:schemeClr val="bg1"/>
                </a:solidFill>
              </a:rPr>
              <a:t>administrators, </a:t>
            </a:r>
            <a:r>
              <a:rPr lang="en-US" dirty="0" smtClean="0">
                <a:solidFill>
                  <a:schemeClr val="bg1"/>
                </a:solidFill>
              </a:rPr>
              <a:t>teachers, university outreach leaders and STEM program leaders, members of industry and informal educators</a:t>
            </a:r>
          </a:p>
          <a:p>
            <a:pPr lvl="1"/>
            <a:r>
              <a:rPr lang="en-US" dirty="0" smtClean="0">
                <a:solidFill>
                  <a:schemeClr val="bg1"/>
                </a:solidFill>
              </a:rPr>
              <a:t>Provides a means for communication across these communities</a:t>
            </a:r>
          </a:p>
          <a:p>
            <a:r>
              <a:rPr lang="en-US" dirty="0" smtClean="0">
                <a:solidFill>
                  <a:srgbClr val="00FFCC"/>
                </a:solidFill>
              </a:rPr>
              <a:t>Research questions include</a:t>
            </a:r>
          </a:p>
          <a:p>
            <a:pPr lvl="1"/>
            <a:r>
              <a:rPr lang="en-US" dirty="0" smtClean="0">
                <a:solidFill>
                  <a:schemeClr val="bg1"/>
                </a:solidFill>
              </a:rPr>
              <a:t>What are the best practices in girls’ STEM education?  Identify holes in literature for research</a:t>
            </a:r>
          </a:p>
          <a:p>
            <a:pPr lvl="1"/>
            <a:r>
              <a:rPr lang="en-US" dirty="0" smtClean="0">
                <a:solidFill>
                  <a:schemeClr val="bg1"/>
                </a:solidFill>
              </a:rPr>
              <a:t>What  is the role of online STEM education for girls?</a:t>
            </a:r>
          </a:p>
          <a:p>
            <a:pPr lvl="1"/>
            <a:endParaRPr lang="en-US" dirty="0" smtClean="0"/>
          </a:p>
          <a:p>
            <a:pPr lvl="1"/>
            <a:endParaRPr lang="en-US" dirty="0"/>
          </a:p>
        </p:txBody>
      </p:sp>
    </p:spTree>
    <p:extLst>
      <p:ext uri="{BB962C8B-B14F-4D97-AF65-F5344CB8AC3E}">
        <p14:creationId xmlns:p14="http://schemas.microsoft.com/office/powerpoint/2010/main" val="1742207336"/>
      </p:ext>
    </p:extLst>
  </p:cSld>
  <p:clrMapOvr>
    <a:masterClrMapping/>
  </p:clrMapOvr>
  <p:transition spd="slow">
    <p:strips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0480"/>
            <a:ext cx="7772400" cy="1143000"/>
          </a:xfrm>
        </p:spPr>
        <p:txBody>
          <a:bodyPr>
            <a:normAutofit fontScale="90000"/>
          </a:bodyPr>
          <a:lstStyle/>
          <a:p>
            <a:r>
              <a:rPr lang="en-US" b="1" dirty="0" smtClean="0">
                <a:solidFill>
                  <a:srgbClr val="FFFF00"/>
                </a:solidFill>
              </a:rPr>
              <a:t>Engaging Youth through Engineering (EYE) Mobile, AL</a:t>
            </a:r>
            <a:endParaRPr lang="en-US" b="1" dirty="0">
              <a:solidFill>
                <a:srgbClr val="FFFF00"/>
              </a:solidFill>
            </a:endParaRPr>
          </a:p>
        </p:txBody>
      </p:sp>
      <p:pic>
        <p:nvPicPr>
          <p:cNvPr id="4098" name="Picture 2" descr="EYE-davidson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57800" y="3810000"/>
            <a:ext cx="3657600" cy="27432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13360" y="1170003"/>
            <a:ext cx="4648200" cy="5016758"/>
          </a:xfrm>
          <a:prstGeom prst="rect">
            <a:avLst/>
          </a:prstGeom>
          <a:noFill/>
        </p:spPr>
        <p:txBody>
          <a:bodyPr wrap="square" rtlCol="0">
            <a:spAutoFit/>
          </a:bodyPr>
          <a:lstStyle/>
          <a:p>
            <a:pPr marL="285750" indent="-285750">
              <a:buFont typeface="Wingdings" pitchFamily="2" charset="2"/>
              <a:buChar char="w"/>
            </a:pPr>
            <a:r>
              <a:rPr lang="en-US" sz="2000" dirty="0" smtClean="0">
                <a:solidFill>
                  <a:schemeClr val="bg1"/>
                </a:solidFill>
              </a:rPr>
              <a:t>Workforce </a:t>
            </a:r>
            <a:r>
              <a:rPr lang="en-US" sz="2000" dirty="0">
                <a:solidFill>
                  <a:schemeClr val="bg1"/>
                </a:solidFill>
              </a:rPr>
              <a:t>and economic development initiative</a:t>
            </a:r>
            <a:endParaRPr lang="en-US" sz="2000" dirty="0" smtClean="0">
              <a:solidFill>
                <a:schemeClr val="bg1"/>
              </a:solidFill>
            </a:endParaRPr>
          </a:p>
          <a:p>
            <a:pPr marL="285750" indent="-285750">
              <a:buFont typeface="Wingdings" pitchFamily="2" charset="2"/>
              <a:buChar char="w"/>
            </a:pPr>
            <a:endParaRPr lang="en-US" sz="2000" dirty="0">
              <a:solidFill>
                <a:schemeClr val="bg1"/>
              </a:solidFill>
            </a:endParaRPr>
          </a:p>
          <a:p>
            <a:pPr marL="285750" indent="-285750">
              <a:buFont typeface="Wingdings" pitchFamily="2" charset="2"/>
              <a:buChar char="w"/>
            </a:pPr>
            <a:r>
              <a:rPr lang="en-US" sz="2000" dirty="0" smtClean="0">
                <a:solidFill>
                  <a:schemeClr val="bg1"/>
                </a:solidFill>
              </a:rPr>
              <a:t>Collaboration between  Mobile Area Education Foundation, J</a:t>
            </a:r>
            <a:r>
              <a:rPr lang="en-US" sz="2000" dirty="0">
                <a:solidFill>
                  <a:schemeClr val="bg1"/>
                </a:solidFill>
              </a:rPr>
              <a:t>. L. </a:t>
            </a:r>
            <a:r>
              <a:rPr lang="en-US" sz="2000" dirty="0" err="1">
                <a:solidFill>
                  <a:schemeClr val="bg1"/>
                </a:solidFill>
              </a:rPr>
              <a:t>Bedsole</a:t>
            </a:r>
            <a:r>
              <a:rPr lang="en-US" sz="2000" dirty="0">
                <a:solidFill>
                  <a:schemeClr val="bg1"/>
                </a:solidFill>
              </a:rPr>
              <a:t> Foundation, the Mobile County Public School System, the Mobile Area Chamber of Commerce, and the </a:t>
            </a:r>
            <a:r>
              <a:rPr lang="en-US" sz="2000" dirty="0" smtClean="0">
                <a:solidFill>
                  <a:schemeClr val="bg1"/>
                </a:solidFill>
              </a:rPr>
              <a:t>University of South Alabama</a:t>
            </a:r>
          </a:p>
          <a:p>
            <a:pPr marL="285750" indent="-285750">
              <a:buFont typeface="Wingdings" pitchFamily="2" charset="2"/>
              <a:buChar char="w"/>
            </a:pPr>
            <a:endParaRPr lang="en-US" sz="2000" dirty="0">
              <a:solidFill>
                <a:schemeClr val="bg1"/>
              </a:solidFill>
            </a:endParaRPr>
          </a:p>
          <a:p>
            <a:pPr marL="285750" indent="-285750">
              <a:buFont typeface="Wingdings" pitchFamily="2" charset="2"/>
              <a:buChar char="w"/>
            </a:pPr>
            <a:r>
              <a:rPr lang="en-US" sz="2000" dirty="0" smtClean="0">
                <a:solidFill>
                  <a:schemeClr val="bg1"/>
                </a:solidFill>
              </a:rPr>
              <a:t>K-12 students and teachers work with industry and university engineers and researchers as well as undergraduate engineering students</a:t>
            </a:r>
          </a:p>
          <a:p>
            <a:pPr marL="285750" indent="-285750">
              <a:buFont typeface="Wingdings" pitchFamily="2" charset="2"/>
              <a:buChar char="w"/>
            </a:pPr>
            <a:endParaRPr lang="en-US" sz="2000" dirty="0">
              <a:solidFill>
                <a:schemeClr val="bg1"/>
              </a:solidFill>
            </a:endParaRPr>
          </a:p>
          <a:p>
            <a:pPr marL="285750" indent="-285750">
              <a:buFont typeface="Wingdings" pitchFamily="2" charset="2"/>
              <a:buChar char="w"/>
            </a:pPr>
            <a:r>
              <a:rPr lang="en-US" sz="2000" dirty="0" smtClean="0">
                <a:solidFill>
                  <a:schemeClr val="bg1"/>
                </a:solidFill>
              </a:rPr>
              <a:t>Expansion in process to all grades K-12</a:t>
            </a:r>
            <a:endParaRPr lang="en-US" sz="2000" dirty="0">
              <a:solidFill>
                <a:schemeClr val="bg1"/>
              </a:solidFill>
            </a:endParaRPr>
          </a:p>
        </p:txBody>
      </p:sp>
      <p:pic>
        <p:nvPicPr>
          <p:cNvPr id="4100" name="Picture 4" descr="http://maef.net/Portals/8/Gallery/1524/_fixed/chrislee_student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38800" y="1371600"/>
            <a:ext cx="3075709" cy="2306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3018227"/>
      </p:ext>
    </p:extLst>
  </p:cSld>
  <p:clrMapOvr>
    <a:masterClrMapping/>
  </p:clrMapOvr>
  <p:transition spd="slow">
    <p:strips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243840"/>
            <a:ext cx="8077200" cy="1143000"/>
          </a:xfrm>
        </p:spPr>
        <p:txBody>
          <a:bodyPr>
            <a:normAutofit fontScale="90000"/>
          </a:bodyPr>
          <a:lstStyle/>
          <a:p>
            <a:r>
              <a:rPr lang="en-US" b="1" dirty="0" smtClean="0"/>
              <a:t/>
            </a:r>
            <a:br>
              <a:rPr lang="en-US" b="1" dirty="0" smtClean="0"/>
            </a:br>
            <a:r>
              <a:rPr lang="en-US" b="1" dirty="0" smtClean="0">
                <a:solidFill>
                  <a:srgbClr val="FFFF00"/>
                </a:solidFill>
              </a:rPr>
              <a:t>University </a:t>
            </a:r>
            <a:r>
              <a:rPr lang="en-US" b="1" dirty="0">
                <a:solidFill>
                  <a:srgbClr val="FFFF00"/>
                </a:solidFill>
              </a:rPr>
              <a:t>of Colorado Boulder and  </a:t>
            </a:r>
            <a:br>
              <a:rPr lang="en-US" b="1" dirty="0">
                <a:solidFill>
                  <a:srgbClr val="FFFF00"/>
                </a:solidFill>
              </a:rPr>
            </a:br>
            <a:r>
              <a:rPr lang="en-US" b="1" dirty="0">
                <a:solidFill>
                  <a:srgbClr val="FFFF00"/>
                </a:solidFill>
              </a:rPr>
              <a:t>Skyline High School, Longmont</a:t>
            </a:r>
            <a:r>
              <a:rPr lang="en-US" b="1" dirty="0">
                <a:solidFill>
                  <a:srgbClr val="FF0000"/>
                </a:solidFill>
              </a:rPr>
              <a:t/>
            </a:r>
            <a:br>
              <a:rPr lang="en-US" b="1" dirty="0">
                <a:solidFill>
                  <a:srgbClr val="FF0000"/>
                </a:solidFill>
              </a:rPr>
            </a:br>
            <a:endParaRPr lang="en-US" dirty="0">
              <a:solidFill>
                <a:srgbClr val="FF0000"/>
              </a:solidFill>
            </a:endParaRPr>
          </a:p>
        </p:txBody>
      </p:sp>
      <p:sp>
        <p:nvSpPr>
          <p:cNvPr id="5" name="Content Placeholder 4"/>
          <p:cNvSpPr>
            <a:spLocks noGrp="1"/>
          </p:cNvSpPr>
          <p:nvPr>
            <p:ph idx="1"/>
          </p:nvPr>
        </p:nvSpPr>
        <p:spPr>
          <a:xfrm>
            <a:off x="0" y="1524000"/>
            <a:ext cx="8229600" cy="4953000"/>
          </a:xfrm>
        </p:spPr>
        <p:txBody>
          <a:bodyPr>
            <a:normAutofit fontScale="77500" lnSpcReduction="20000"/>
          </a:bodyPr>
          <a:lstStyle/>
          <a:p>
            <a:endParaRPr lang="en-US" sz="1100" dirty="0" smtClean="0"/>
          </a:p>
          <a:p>
            <a:r>
              <a:rPr lang="en-US" sz="2800" dirty="0" smtClean="0">
                <a:solidFill>
                  <a:schemeClr val="bg1"/>
                </a:solidFill>
              </a:rPr>
              <a:t>Creation of a 4-year high school STEM Academy, </a:t>
            </a:r>
            <a:br>
              <a:rPr lang="en-US" sz="2800" dirty="0" smtClean="0">
                <a:solidFill>
                  <a:schemeClr val="bg1"/>
                </a:solidFill>
              </a:rPr>
            </a:br>
            <a:r>
              <a:rPr lang="en-US" sz="2800" dirty="0" smtClean="0">
                <a:solidFill>
                  <a:schemeClr val="bg1"/>
                </a:solidFill>
              </a:rPr>
              <a:t>coupled with early exposure in 6 feeder elementary </a:t>
            </a:r>
            <a:br>
              <a:rPr lang="en-US" sz="2800" dirty="0" smtClean="0">
                <a:solidFill>
                  <a:schemeClr val="bg1"/>
                </a:solidFill>
              </a:rPr>
            </a:br>
            <a:r>
              <a:rPr lang="en-US" sz="2800" dirty="0" smtClean="0">
                <a:solidFill>
                  <a:schemeClr val="bg1"/>
                </a:solidFill>
              </a:rPr>
              <a:t>and 2 middle feeder schools</a:t>
            </a:r>
          </a:p>
          <a:p>
            <a:r>
              <a:rPr lang="en-US" sz="2800" dirty="0" smtClean="0">
                <a:solidFill>
                  <a:schemeClr val="bg1"/>
                </a:solidFill>
              </a:rPr>
              <a:t>Students engage in hands-on engineering design </a:t>
            </a:r>
            <a:br>
              <a:rPr lang="en-US" sz="2800" dirty="0" smtClean="0">
                <a:solidFill>
                  <a:schemeClr val="bg1"/>
                </a:solidFill>
              </a:rPr>
            </a:br>
            <a:r>
              <a:rPr lang="en-US" sz="2800" dirty="0" smtClean="0">
                <a:solidFill>
                  <a:schemeClr val="bg1"/>
                </a:solidFill>
              </a:rPr>
              <a:t>in every course, </a:t>
            </a:r>
            <a:r>
              <a:rPr lang="en-US" sz="2800" i="1" dirty="0" smtClean="0">
                <a:solidFill>
                  <a:schemeClr val="bg1"/>
                </a:solidFill>
              </a:rPr>
              <a:t>every year</a:t>
            </a:r>
          </a:p>
          <a:p>
            <a:r>
              <a:rPr lang="en-US" sz="2800" dirty="0" smtClean="0">
                <a:solidFill>
                  <a:schemeClr val="bg1"/>
                </a:solidFill>
              </a:rPr>
              <a:t>Research on UC-B –Skyline High School partnership </a:t>
            </a:r>
            <a:br>
              <a:rPr lang="en-US" sz="2800" dirty="0" smtClean="0">
                <a:solidFill>
                  <a:schemeClr val="bg1"/>
                </a:solidFill>
              </a:rPr>
            </a:br>
            <a:r>
              <a:rPr lang="en-US" sz="2800" dirty="0" smtClean="0">
                <a:solidFill>
                  <a:schemeClr val="bg1"/>
                </a:solidFill>
              </a:rPr>
              <a:t>demonstrates</a:t>
            </a:r>
          </a:p>
          <a:p>
            <a:pPr lvl="1"/>
            <a:r>
              <a:rPr lang="en-US" dirty="0" smtClean="0">
                <a:solidFill>
                  <a:schemeClr val="bg1"/>
                </a:solidFill>
              </a:rPr>
              <a:t>Increased enrollment into Skyline High School from </a:t>
            </a:r>
            <a:br>
              <a:rPr lang="en-US" dirty="0" smtClean="0">
                <a:solidFill>
                  <a:schemeClr val="bg1"/>
                </a:solidFill>
              </a:rPr>
            </a:br>
            <a:r>
              <a:rPr lang="en-US" dirty="0" smtClean="0">
                <a:solidFill>
                  <a:schemeClr val="bg1"/>
                </a:solidFill>
              </a:rPr>
              <a:t>schools outside of feeder schools</a:t>
            </a:r>
          </a:p>
          <a:p>
            <a:pPr lvl="1"/>
            <a:r>
              <a:rPr lang="en-US" dirty="0" smtClean="0">
                <a:solidFill>
                  <a:schemeClr val="bg1"/>
                </a:solidFill>
              </a:rPr>
              <a:t>Increased academic attendance and decreased suspensions</a:t>
            </a:r>
          </a:p>
          <a:p>
            <a:pPr lvl="1"/>
            <a:r>
              <a:rPr lang="en-US" dirty="0" smtClean="0">
                <a:solidFill>
                  <a:schemeClr val="bg1"/>
                </a:solidFill>
              </a:rPr>
              <a:t>Increased knowledge </a:t>
            </a:r>
            <a:r>
              <a:rPr lang="en-US" dirty="0">
                <a:solidFill>
                  <a:schemeClr val="bg1"/>
                </a:solidFill>
              </a:rPr>
              <a:t>gain, engineering identity, and self </a:t>
            </a:r>
            <a:r>
              <a:rPr lang="en-US" dirty="0" smtClean="0">
                <a:solidFill>
                  <a:schemeClr val="bg1"/>
                </a:solidFill>
              </a:rPr>
              <a:t/>
            </a:r>
            <a:br>
              <a:rPr lang="en-US" dirty="0" smtClean="0">
                <a:solidFill>
                  <a:schemeClr val="bg1"/>
                </a:solidFill>
              </a:rPr>
            </a:br>
            <a:r>
              <a:rPr lang="en-US" dirty="0" smtClean="0">
                <a:solidFill>
                  <a:schemeClr val="bg1"/>
                </a:solidFill>
              </a:rPr>
              <a:t>efficacy (students’ self-reported)</a:t>
            </a:r>
          </a:p>
          <a:p>
            <a:pPr lvl="1"/>
            <a:r>
              <a:rPr lang="en-US" dirty="0" smtClean="0">
                <a:solidFill>
                  <a:schemeClr val="bg1"/>
                </a:solidFill>
              </a:rPr>
              <a:t>Preliminary </a:t>
            </a:r>
            <a:r>
              <a:rPr lang="en-US" dirty="0">
                <a:solidFill>
                  <a:schemeClr val="bg1"/>
                </a:solidFill>
              </a:rPr>
              <a:t>indication of </a:t>
            </a:r>
            <a:r>
              <a:rPr lang="en-US" dirty="0" smtClean="0">
                <a:solidFill>
                  <a:schemeClr val="bg1"/>
                </a:solidFill>
              </a:rPr>
              <a:t>more students </a:t>
            </a:r>
            <a:r>
              <a:rPr lang="en-US" dirty="0">
                <a:solidFill>
                  <a:schemeClr val="bg1"/>
                </a:solidFill>
              </a:rPr>
              <a:t>enrolling into </a:t>
            </a:r>
            <a:r>
              <a:rPr lang="en-US" dirty="0" smtClean="0">
                <a:solidFill>
                  <a:schemeClr val="bg1"/>
                </a:solidFill>
              </a:rPr>
              <a:t/>
            </a:r>
            <a:br>
              <a:rPr lang="en-US" dirty="0" smtClean="0">
                <a:solidFill>
                  <a:schemeClr val="bg1"/>
                </a:solidFill>
              </a:rPr>
            </a:br>
            <a:r>
              <a:rPr lang="en-US" dirty="0" smtClean="0">
                <a:solidFill>
                  <a:schemeClr val="bg1"/>
                </a:solidFill>
              </a:rPr>
              <a:t>engineering colleges</a:t>
            </a:r>
          </a:p>
          <a:p>
            <a:pPr lvl="1"/>
            <a:r>
              <a:rPr lang="en-US" dirty="0" smtClean="0">
                <a:solidFill>
                  <a:schemeClr val="bg1"/>
                </a:solidFill>
              </a:rPr>
              <a:t>Initial partnership funded through NSF GK-12 program</a:t>
            </a:r>
          </a:p>
          <a:p>
            <a:pPr marL="457200" lvl="1" indent="0">
              <a:buNone/>
            </a:pPr>
            <a:endParaRPr lang="en-US" dirty="0" smtClean="0">
              <a:solidFill>
                <a:schemeClr val="bg1"/>
              </a:solidFill>
            </a:endParaRPr>
          </a:p>
          <a:p>
            <a:pPr lvl="1"/>
            <a:endParaRPr lang="en-US" dirty="0" smtClean="0">
              <a:solidFill>
                <a:schemeClr val="bg1"/>
              </a:solidFill>
            </a:endParaRPr>
          </a:p>
          <a:p>
            <a:endParaRPr lang="en-US" dirty="0">
              <a:solidFill>
                <a:schemeClr val="bg1"/>
              </a:solidFill>
            </a:endParaRPr>
          </a:p>
        </p:txBody>
      </p:sp>
      <p:pic>
        <p:nvPicPr>
          <p:cNvPr id="6" name="Picture 4" descr="H:\Outreach\Outreach P H O T O S\Fellows &amp; Classrooms\Longmont Schools\Skyline HS\Creative_ Jordian project_ fall10\creative_jordian proj_110210 (23).JPG"/>
          <p:cNvPicPr>
            <a:picLocks noChangeAspect="1" noChangeArrowheads="1"/>
          </p:cNvPicPr>
          <p:nvPr/>
        </p:nvPicPr>
        <p:blipFill>
          <a:blip r:embed="rId3" cstate="print"/>
          <a:srcRect l="17465" b="13043"/>
          <a:stretch>
            <a:fillRect/>
          </a:stretch>
        </p:blipFill>
        <p:spPr bwMode="auto">
          <a:xfrm>
            <a:off x="7086600" y="5173339"/>
            <a:ext cx="1950803" cy="1459118"/>
          </a:xfrm>
          <a:prstGeom prst="rect">
            <a:avLst/>
          </a:prstGeom>
          <a:noFill/>
          <a:ln w="9525">
            <a:noFill/>
            <a:miter lim="800000"/>
            <a:headEnd/>
            <a:tailEnd/>
          </a:ln>
        </p:spPr>
      </p:pic>
      <p:pic>
        <p:nvPicPr>
          <p:cNvPr id="1027" name="Picture 3" descr="R:\Outreach\Outreach P H O T O S\Fellows &amp; Classrooms\Longmont Schools\Skyline HS\Mindy's favs\creative_cranes_110210 (29).JPG"/>
          <p:cNvPicPr>
            <a:picLocks noChangeAspect="1" noChangeArrowheads="1"/>
          </p:cNvPicPr>
          <p:nvPr/>
        </p:nvPicPr>
        <p:blipFill>
          <a:blip r:embed="rId4" cstate="print"/>
          <a:srcRect t="13855" r="9486"/>
          <a:stretch>
            <a:fillRect/>
          </a:stretch>
        </p:blipFill>
        <p:spPr bwMode="auto">
          <a:xfrm rot="1166795">
            <a:off x="6957243" y="1603622"/>
            <a:ext cx="1721756" cy="2448073"/>
          </a:xfrm>
          <a:prstGeom prst="rect">
            <a:avLst/>
          </a:prstGeom>
          <a:noFill/>
        </p:spPr>
      </p:pic>
    </p:spTree>
    <p:extLst>
      <p:ext uri="{BB962C8B-B14F-4D97-AF65-F5344CB8AC3E}">
        <p14:creationId xmlns:p14="http://schemas.microsoft.com/office/powerpoint/2010/main" val="227070142"/>
      </p:ext>
    </p:extLst>
  </p:cSld>
  <p:clrMapOvr>
    <a:masterClrMapping/>
  </p:clrMapOvr>
  <p:transition spd="slow">
    <p:strips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04800"/>
            <a:ext cx="7772400" cy="1143000"/>
          </a:xfrm>
        </p:spPr>
        <p:txBody>
          <a:bodyPr/>
          <a:lstStyle/>
          <a:p>
            <a:r>
              <a:rPr lang="en-US" dirty="0" smtClean="0">
                <a:solidFill>
                  <a:srgbClr val="FFFF00"/>
                </a:solidFill>
              </a:rPr>
              <a:t>Integration through engineering in North Carolina</a:t>
            </a:r>
            <a:endParaRPr lang="en-US" dirty="0">
              <a:solidFill>
                <a:srgbClr val="FFFF00"/>
              </a:solidFill>
            </a:endParaRPr>
          </a:p>
        </p:txBody>
      </p:sp>
      <p:sp>
        <p:nvSpPr>
          <p:cNvPr id="3" name="Content Placeholder 2"/>
          <p:cNvSpPr>
            <a:spLocks noGrp="1"/>
          </p:cNvSpPr>
          <p:nvPr>
            <p:ph idx="1"/>
          </p:nvPr>
        </p:nvSpPr>
        <p:spPr>
          <a:xfrm>
            <a:off x="152400" y="1676400"/>
            <a:ext cx="8839200" cy="4114800"/>
          </a:xfrm>
        </p:spPr>
        <p:txBody>
          <a:bodyPr/>
          <a:lstStyle/>
          <a:p>
            <a:r>
              <a:rPr lang="en-US" sz="2400" dirty="0" smtClean="0">
                <a:solidFill>
                  <a:schemeClr val="bg1"/>
                </a:solidFill>
              </a:rPr>
              <a:t>Begin integration through correlation of engineering units through science curricular goals</a:t>
            </a:r>
          </a:p>
          <a:p>
            <a:r>
              <a:rPr lang="en-US" sz="2400" dirty="0" smtClean="0">
                <a:solidFill>
                  <a:schemeClr val="bg1"/>
                </a:solidFill>
              </a:rPr>
              <a:t>In elementary (K-5), use </a:t>
            </a:r>
            <a:r>
              <a:rPr lang="en-US" sz="2400" i="1" dirty="0" smtClean="0">
                <a:solidFill>
                  <a:schemeClr val="bg1"/>
                </a:solidFill>
              </a:rPr>
              <a:t>Engineering is Elementary </a:t>
            </a:r>
            <a:r>
              <a:rPr lang="en-US" sz="2400" dirty="0" smtClean="0">
                <a:solidFill>
                  <a:schemeClr val="bg1"/>
                </a:solidFill>
              </a:rPr>
              <a:t>and small engineering projects tied to literacy themes</a:t>
            </a:r>
          </a:p>
          <a:p>
            <a:r>
              <a:rPr lang="en-US" sz="2400" dirty="0" smtClean="0">
                <a:solidFill>
                  <a:schemeClr val="bg1"/>
                </a:solidFill>
              </a:rPr>
              <a:t>In middle school and high school, use the </a:t>
            </a:r>
            <a:r>
              <a:rPr lang="en-US" sz="2400" i="1" dirty="0" smtClean="0">
                <a:solidFill>
                  <a:schemeClr val="bg1"/>
                </a:solidFill>
              </a:rPr>
              <a:t>Grand Challenges for Engineering</a:t>
            </a:r>
            <a:r>
              <a:rPr lang="en-US" sz="2400" dirty="0" smtClean="0">
                <a:solidFill>
                  <a:schemeClr val="bg1"/>
                </a:solidFill>
              </a:rPr>
              <a:t> as the integrating focus</a:t>
            </a:r>
          </a:p>
          <a:p>
            <a:r>
              <a:rPr lang="en-US" sz="2400" dirty="0" smtClean="0">
                <a:solidFill>
                  <a:schemeClr val="bg1"/>
                </a:solidFill>
              </a:rPr>
              <a:t>Implement STEM notebooks (various forms depending on level)</a:t>
            </a:r>
          </a:p>
          <a:p>
            <a:r>
              <a:rPr lang="en-US" sz="2400" dirty="0" smtClean="0">
                <a:solidFill>
                  <a:schemeClr val="bg1"/>
                </a:solidFill>
              </a:rPr>
              <a:t>Integrated instructional periods encompassing multiple subjects </a:t>
            </a:r>
            <a:endParaRPr lang="en-US" sz="2400" dirty="0">
              <a:solidFill>
                <a:schemeClr val="bg1"/>
              </a:solidFill>
            </a:endParaRPr>
          </a:p>
          <a:p>
            <a:r>
              <a:rPr lang="en-US" sz="2400" dirty="0" smtClean="0">
                <a:solidFill>
                  <a:schemeClr val="bg1"/>
                </a:solidFill>
              </a:rPr>
              <a:t>Professional development:  Initial and ongoing</a:t>
            </a:r>
          </a:p>
          <a:p>
            <a:r>
              <a:rPr lang="en-US" sz="2400" dirty="0" smtClean="0">
                <a:solidFill>
                  <a:schemeClr val="bg1"/>
                </a:solidFill>
              </a:rPr>
              <a:t>University and industry collaborations</a:t>
            </a:r>
          </a:p>
          <a:p>
            <a:r>
              <a:rPr lang="en-US" sz="2400" dirty="0" smtClean="0">
                <a:solidFill>
                  <a:schemeClr val="bg1"/>
                </a:solidFill>
              </a:rPr>
              <a:t>Research efficacy in terms of achievement and attitudes</a:t>
            </a:r>
            <a:endParaRPr lang="en-US" sz="2400" dirty="0">
              <a:solidFill>
                <a:schemeClr val="bg1"/>
              </a:solidFill>
            </a:endParaRPr>
          </a:p>
        </p:txBody>
      </p:sp>
    </p:spTree>
    <p:extLst>
      <p:ext uri="{BB962C8B-B14F-4D97-AF65-F5344CB8AC3E}">
        <p14:creationId xmlns:p14="http://schemas.microsoft.com/office/powerpoint/2010/main" val="3990306061"/>
      </p:ext>
    </p:extLst>
  </p:cSld>
  <p:clrMapOvr>
    <a:masterClrMapping/>
  </p:clrMapOvr>
  <p:transition spd="slow">
    <p:strips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1000" y="6019800"/>
            <a:ext cx="7382069" cy="533400"/>
          </a:xfrm>
          <a:prstGeom prst="rect">
            <a:avLst/>
          </a:prstGeom>
          <a:noFill/>
        </p:spPr>
        <p:txBody>
          <a:bodyPr wrap="square" rtlCol="0">
            <a:normAutofit/>
          </a:bodyPr>
          <a:lstStyle/>
          <a:p>
            <a:pPr algn="ctr"/>
            <a:r>
              <a:rPr lang="en-US" sz="2400" b="1" dirty="0" smtClean="0">
                <a:solidFill>
                  <a:schemeClr val="bg1"/>
                </a:solidFill>
              </a:rPr>
              <a:t>The Grand Challenges for Engineering</a:t>
            </a:r>
            <a:endParaRPr lang="en-US" sz="2400" dirty="0">
              <a:solidFill>
                <a:schemeClr val="bg1"/>
              </a:solidFill>
            </a:endParaRPr>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0794" t="19537" r="9255" b="-2793"/>
          <a:stretch/>
        </p:blipFill>
        <p:spPr bwMode="auto">
          <a:xfrm>
            <a:off x="990600" y="304800"/>
            <a:ext cx="7280210" cy="56061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1880176"/>
      </p:ext>
    </p:extLst>
  </p:cSld>
  <p:clrMapOvr>
    <a:masterClrMapping/>
  </p:clrMapOvr>
  <mc:AlternateContent xmlns:mc="http://schemas.openxmlformats.org/markup-compatibility/2006" xmlns:p14="http://schemas.microsoft.com/office/powerpoint/2010/main">
    <mc:Choice Requires="p14">
      <p:transition spd="slow" p14:dur="2000">
        <p14:flip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Professional Development Model</a:t>
            </a:r>
            <a:endParaRPr lang="en-US" dirty="0">
              <a:solidFill>
                <a:schemeClr val="bg1"/>
              </a:solidFill>
            </a:endParaRPr>
          </a:p>
        </p:txBody>
      </p:sp>
      <p:sp>
        <p:nvSpPr>
          <p:cNvPr id="3" name="Content Placeholder 2"/>
          <p:cNvSpPr>
            <a:spLocks noGrp="1"/>
          </p:cNvSpPr>
          <p:nvPr>
            <p:ph sz="half" idx="1"/>
          </p:nvPr>
        </p:nvSpPr>
        <p:spPr>
          <a:xfrm>
            <a:off x="152400" y="1604010"/>
            <a:ext cx="3810000" cy="4720590"/>
          </a:xfrm>
        </p:spPr>
        <p:txBody>
          <a:bodyPr/>
          <a:lstStyle/>
          <a:p>
            <a:r>
              <a:rPr lang="en-US" sz="3200" dirty="0" smtClean="0">
                <a:solidFill>
                  <a:srgbClr val="FFFF66"/>
                </a:solidFill>
              </a:rPr>
              <a:t>The Plan</a:t>
            </a:r>
          </a:p>
          <a:p>
            <a:pPr>
              <a:buFont typeface="Wingdings" pitchFamily="2" charset="2"/>
              <a:buChar char="ü"/>
            </a:pPr>
            <a:r>
              <a:rPr lang="en-US" dirty="0" smtClean="0">
                <a:solidFill>
                  <a:srgbClr val="FFFF66"/>
                </a:solidFill>
              </a:rPr>
              <a:t>Initial Professional Development of 3-5 days</a:t>
            </a:r>
          </a:p>
          <a:p>
            <a:pPr>
              <a:buFont typeface="Wingdings" pitchFamily="2" charset="2"/>
              <a:buChar char="ü"/>
            </a:pPr>
            <a:r>
              <a:rPr lang="en-US" dirty="0" smtClean="0">
                <a:solidFill>
                  <a:srgbClr val="FFFF66"/>
                </a:solidFill>
              </a:rPr>
              <a:t>Monthly or Quarterly Coaching with whole group, PLCs and/or grade levels</a:t>
            </a:r>
          </a:p>
          <a:p>
            <a:pPr>
              <a:buFont typeface="Wingdings" pitchFamily="2" charset="2"/>
              <a:buChar char="ü"/>
            </a:pPr>
            <a:r>
              <a:rPr lang="en-US" dirty="0" smtClean="0">
                <a:solidFill>
                  <a:srgbClr val="FFFF66"/>
                </a:solidFill>
              </a:rPr>
              <a:t>Liaison with STEM Coordinator</a:t>
            </a:r>
            <a:endParaRPr lang="en-US" dirty="0">
              <a:solidFill>
                <a:srgbClr val="FFFF66"/>
              </a:solidFill>
            </a:endParaRPr>
          </a:p>
        </p:txBody>
      </p:sp>
      <p:sp>
        <p:nvSpPr>
          <p:cNvPr id="4" name="Content Placeholder 3"/>
          <p:cNvSpPr>
            <a:spLocks noGrp="1"/>
          </p:cNvSpPr>
          <p:nvPr>
            <p:ph sz="half" idx="2"/>
          </p:nvPr>
        </p:nvSpPr>
        <p:spPr/>
        <p:txBody>
          <a:bodyPr/>
          <a:lstStyle/>
          <a:p>
            <a:pPr marL="0" indent="0">
              <a:buNone/>
            </a:pPr>
            <a:endParaRPr lang="en-US" dirty="0" smtClean="0"/>
          </a:p>
          <a:p>
            <a:endParaRPr lang="en-US" dirty="0"/>
          </a:p>
        </p:txBody>
      </p:sp>
      <p:pic>
        <p:nvPicPr>
          <p:cNvPr id="6146" name="Picture 2" descr="C:\Users\eaparry\Pictures\Eng Teachers and Students\June 18 2011 09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62400" y="2057400"/>
            <a:ext cx="4800600" cy="3600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7393231"/>
      </p:ext>
    </p:extLst>
  </p:cSld>
  <p:clrMapOvr>
    <a:masterClrMapping/>
  </p:clrMapOvr>
  <p:transition spd="slow">
    <p:strips dir="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772400" cy="1143000"/>
          </a:xfrm>
        </p:spPr>
        <p:txBody>
          <a:bodyPr/>
          <a:lstStyle/>
          <a:p>
            <a:r>
              <a:rPr lang="en-US" dirty="0" smtClean="0">
                <a:solidFill>
                  <a:schemeClr val="bg1"/>
                </a:solidFill>
              </a:rPr>
              <a:t>Professional Development:  </a:t>
            </a:r>
            <a:br>
              <a:rPr lang="en-US" dirty="0" smtClean="0">
                <a:solidFill>
                  <a:schemeClr val="bg1"/>
                </a:solidFill>
              </a:rPr>
            </a:br>
            <a:r>
              <a:rPr lang="en-US" dirty="0" smtClean="0">
                <a:solidFill>
                  <a:schemeClr val="bg1"/>
                </a:solidFill>
              </a:rPr>
              <a:t>The Program</a:t>
            </a:r>
            <a:endParaRPr lang="en-US" dirty="0">
              <a:solidFill>
                <a:schemeClr val="bg1"/>
              </a:solidFill>
            </a:endParaRPr>
          </a:p>
        </p:txBody>
      </p:sp>
      <p:sp>
        <p:nvSpPr>
          <p:cNvPr id="3" name="Content Placeholder 2"/>
          <p:cNvSpPr>
            <a:spLocks noGrp="1"/>
          </p:cNvSpPr>
          <p:nvPr>
            <p:ph sz="half" idx="1"/>
          </p:nvPr>
        </p:nvSpPr>
        <p:spPr/>
        <p:txBody>
          <a:bodyPr/>
          <a:lstStyle/>
          <a:p>
            <a:r>
              <a:rPr lang="en-US" dirty="0" smtClean="0">
                <a:solidFill>
                  <a:srgbClr val="FFFF66"/>
                </a:solidFill>
              </a:rPr>
              <a:t>PBL/Inquiry/Design</a:t>
            </a:r>
          </a:p>
          <a:p>
            <a:r>
              <a:rPr lang="en-US" dirty="0" smtClean="0">
                <a:solidFill>
                  <a:srgbClr val="FFFF66"/>
                </a:solidFill>
              </a:rPr>
              <a:t>Science, Engineering, Technology</a:t>
            </a:r>
          </a:p>
          <a:p>
            <a:r>
              <a:rPr lang="en-US" dirty="0" smtClean="0">
                <a:solidFill>
                  <a:srgbClr val="FFFF66"/>
                </a:solidFill>
              </a:rPr>
              <a:t>Integration Across Curriculum</a:t>
            </a:r>
          </a:p>
          <a:p>
            <a:r>
              <a:rPr lang="en-US" dirty="0" smtClean="0">
                <a:solidFill>
                  <a:srgbClr val="FFFF66"/>
                </a:solidFill>
              </a:rPr>
              <a:t>Teaching and Assessing Creativity</a:t>
            </a:r>
          </a:p>
          <a:p>
            <a:r>
              <a:rPr lang="en-US" dirty="0" smtClean="0">
                <a:solidFill>
                  <a:srgbClr val="FFFF66"/>
                </a:solidFill>
              </a:rPr>
              <a:t>STEM Notebooks</a:t>
            </a:r>
            <a:endParaRPr lang="en-US" dirty="0">
              <a:solidFill>
                <a:srgbClr val="FFFF66"/>
              </a:solidFill>
            </a:endParaRPr>
          </a:p>
        </p:txBody>
      </p:sp>
      <p:sp>
        <p:nvSpPr>
          <p:cNvPr id="4" name="Content Placeholder 3"/>
          <p:cNvSpPr>
            <a:spLocks noGrp="1"/>
          </p:cNvSpPr>
          <p:nvPr>
            <p:ph sz="half" idx="2"/>
          </p:nvPr>
        </p:nvSpPr>
        <p:spPr/>
        <p:txBody>
          <a:bodyPr/>
          <a:lstStyle/>
          <a:p>
            <a:r>
              <a:rPr lang="en-US" dirty="0" smtClean="0">
                <a:solidFill>
                  <a:srgbClr val="FFFF66"/>
                </a:solidFill>
              </a:rPr>
              <a:t>Creating Effective and Productive Teams</a:t>
            </a:r>
          </a:p>
          <a:p>
            <a:r>
              <a:rPr lang="en-US" dirty="0" smtClean="0">
                <a:solidFill>
                  <a:srgbClr val="FFFF66"/>
                </a:solidFill>
              </a:rPr>
              <a:t>Content:  Science, Engineering</a:t>
            </a:r>
          </a:p>
          <a:p>
            <a:r>
              <a:rPr lang="en-US" dirty="0" smtClean="0">
                <a:solidFill>
                  <a:srgbClr val="FFFF66"/>
                </a:solidFill>
              </a:rPr>
              <a:t>The Engineering Design Process</a:t>
            </a:r>
          </a:p>
          <a:p>
            <a:r>
              <a:rPr lang="en-US" dirty="0" smtClean="0">
                <a:solidFill>
                  <a:srgbClr val="FFFF66"/>
                </a:solidFill>
              </a:rPr>
              <a:t>Model, Model, Model</a:t>
            </a:r>
            <a:endParaRPr lang="en-US" dirty="0">
              <a:solidFill>
                <a:srgbClr val="FFFF66"/>
              </a:solidFill>
            </a:endParaRPr>
          </a:p>
        </p:txBody>
      </p:sp>
    </p:spTree>
    <p:extLst>
      <p:ext uri="{BB962C8B-B14F-4D97-AF65-F5344CB8AC3E}">
        <p14:creationId xmlns:p14="http://schemas.microsoft.com/office/powerpoint/2010/main" val="4058460099"/>
      </p:ext>
    </p:extLst>
  </p:cSld>
  <p:clrMapOvr>
    <a:masterClrMapping/>
  </p:clrMapOvr>
  <p:transition spd="slow">
    <p:strips dir="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52400"/>
            <a:ext cx="6934200" cy="990600"/>
          </a:xfrm>
        </p:spPr>
        <p:txBody>
          <a:bodyPr/>
          <a:lstStyle/>
          <a:p>
            <a:r>
              <a:rPr lang="en-US" sz="3600" b="1" dirty="0" smtClean="0">
                <a:solidFill>
                  <a:srgbClr val="FFFF00"/>
                </a:solidFill>
              </a:rPr>
              <a:t>Wake-NC State Early </a:t>
            </a:r>
            <a:br>
              <a:rPr lang="en-US" sz="3600" b="1" dirty="0" smtClean="0">
                <a:solidFill>
                  <a:srgbClr val="FFFF00"/>
                </a:solidFill>
              </a:rPr>
            </a:br>
            <a:r>
              <a:rPr lang="en-US" sz="3600" b="1" dirty="0" smtClean="0">
                <a:solidFill>
                  <a:srgbClr val="FFFF00"/>
                </a:solidFill>
              </a:rPr>
              <a:t>College High School</a:t>
            </a:r>
            <a:endParaRPr lang="en-US" sz="3600" b="1" dirty="0">
              <a:solidFill>
                <a:srgbClr val="FFFF00"/>
              </a:solidFill>
            </a:endParaRPr>
          </a:p>
        </p:txBody>
      </p:sp>
      <p:sp>
        <p:nvSpPr>
          <p:cNvPr id="5" name="Content Placeholder 4"/>
          <p:cNvSpPr>
            <a:spLocks noGrp="1"/>
          </p:cNvSpPr>
          <p:nvPr>
            <p:ph idx="1"/>
          </p:nvPr>
        </p:nvSpPr>
        <p:spPr>
          <a:xfrm>
            <a:off x="318135" y="1442085"/>
            <a:ext cx="7696200" cy="5715000"/>
          </a:xfrm>
        </p:spPr>
        <p:txBody>
          <a:bodyPr/>
          <a:lstStyle/>
          <a:p>
            <a:pPr hangingPunct="0"/>
            <a:r>
              <a:rPr lang="en-US" sz="2000" dirty="0" smtClean="0">
                <a:solidFill>
                  <a:schemeClr val="bg1"/>
                </a:solidFill>
              </a:rPr>
              <a:t>Located on NC </a:t>
            </a:r>
            <a:r>
              <a:rPr lang="en-US" sz="2000" dirty="0" err="1" smtClean="0">
                <a:solidFill>
                  <a:schemeClr val="bg1"/>
                </a:solidFill>
              </a:rPr>
              <a:t>State’c</a:t>
            </a:r>
            <a:r>
              <a:rPr lang="en-US" sz="2000" dirty="0" smtClean="0">
                <a:solidFill>
                  <a:schemeClr val="bg1"/>
                </a:solidFill>
              </a:rPr>
              <a:t> campus</a:t>
            </a:r>
          </a:p>
          <a:p>
            <a:pPr hangingPunct="0"/>
            <a:r>
              <a:rPr lang="en-US" sz="2000" dirty="0" smtClean="0">
                <a:solidFill>
                  <a:schemeClr val="bg1"/>
                </a:solidFill>
              </a:rPr>
              <a:t>Integrated </a:t>
            </a:r>
            <a:r>
              <a:rPr lang="en-US" sz="2000" dirty="0">
                <a:solidFill>
                  <a:schemeClr val="bg1"/>
                </a:solidFill>
              </a:rPr>
              <a:t>STEM </a:t>
            </a:r>
            <a:r>
              <a:rPr lang="en-US" sz="2000" dirty="0" smtClean="0">
                <a:solidFill>
                  <a:schemeClr val="bg1"/>
                </a:solidFill>
              </a:rPr>
              <a:t>approach</a:t>
            </a:r>
            <a:endParaRPr lang="en-US" sz="2000" dirty="0">
              <a:solidFill>
                <a:schemeClr val="bg1"/>
              </a:solidFill>
            </a:endParaRPr>
          </a:p>
          <a:p>
            <a:pPr hangingPunct="0"/>
            <a:r>
              <a:rPr lang="en-US" sz="2000" dirty="0">
                <a:solidFill>
                  <a:schemeClr val="bg1"/>
                </a:solidFill>
              </a:rPr>
              <a:t>Curriculum developed by professors and teachers in partnership</a:t>
            </a:r>
          </a:p>
          <a:p>
            <a:pPr hangingPunct="0"/>
            <a:r>
              <a:rPr lang="en-US" sz="2000" dirty="0">
                <a:solidFill>
                  <a:schemeClr val="bg1"/>
                </a:solidFill>
              </a:rPr>
              <a:t>Based on NAE Grand Challenges for Engineering</a:t>
            </a:r>
          </a:p>
          <a:p>
            <a:pPr hangingPunct="0"/>
            <a:r>
              <a:rPr lang="en-US" sz="2000" dirty="0">
                <a:solidFill>
                  <a:schemeClr val="bg1"/>
                </a:solidFill>
              </a:rPr>
              <a:t>Five class periods, ninth grade: integrated math, language arts, geography/social studies, integrated earth science/engineering design (2)</a:t>
            </a:r>
          </a:p>
          <a:p>
            <a:pPr hangingPunct="0"/>
            <a:r>
              <a:rPr lang="en-US" sz="2000" dirty="0">
                <a:solidFill>
                  <a:schemeClr val="bg1"/>
                </a:solidFill>
              </a:rPr>
              <a:t>Focus on energy and sustainability challenges in first year; challenges selected using science curriculum as basis</a:t>
            </a:r>
          </a:p>
          <a:p>
            <a:pPr hangingPunct="0"/>
            <a:r>
              <a:rPr lang="en-US" sz="2000" dirty="0">
                <a:solidFill>
                  <a:schemeClr val="bg1"/>
                </a:solidFill>
              </a:rPr>
              <a:t>Integrated math and geography selected to match the grand challenges</a:t>
            </a:r>
          </a:p>
          <a:p>
            <a:pPr hangingPunct="0"/>
            <a:r>
              <a:rPr lang="en-US" sz="2000" dirty="0">
                <a:solidFill>
                  <a:schemeClr val="bg1"/>
                </a:solidFill>
              </a:rPr>
              <a:t>Students begin college classes in second year; professors and engineering students work in classrooms regularly</a:t>
            </a:r>
          </a:p>
          <a:p>
            <a:pPr hangingPunct="0"/>
            <a:r>
              <a:rPr lang="en-US" sz="2000" dirty="0">
                <a:solidFill>
                  <a:schemeClr val="bg1"/>
                </a:solidFill>
              </a:rPr>
              <a:t>Summer bridge </a:t>
            </a:r>
            <a:r>
              <a:rPr lang="en-US" sz="2000" dirty="0" smtClean="0">
                <a:solidFill>
                  <a:schemeClr val="bg1"/>
                </a:solidFill>
              </a:rPr>
              <a:t> program for high school students held </a:t>
            </a:r>
            <a:r>
              <a:rPr lang="en-US" sz="2000" dirty="0">
                <a:solidFill>
                  <a:schemeClr val="bg1"/>
                </a:solidFill>
              </a:rPr>
              <a:t>in conjunction with college bridge program</a:t>
            </a:r>
          </a:p>
          <a:p>
            <a:endParaRPr lang="en-US" dirty="0"/>
          </a:p>
        </p:txBody>
      </p:sp>
      <p:pic>
        <p:nvPicPr>
          <p:cNvPr id="1026" name="Picture 2" descr="http://stemec.wcpss.net/wp-content/uploads/2011/10/Wolves-3-150x1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220980"/>
            <a:ext cx="1676400" cy="167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7316568"/>
      </p:ext>
    </p:extLst>
  </p:cSld>
  <p:clrMapOvr>
    <a:masterClrMapping/>
  </p:clrMapOvr>
  <p:transition spd="slow">
    <p:strips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 y="1340840"/>
            <a:ext cx="6294120" cy="5181600"/>
          </a:xfrm>
        </p:spPr>
        <p:txBody>
          <a:bodyPr>
            <a:normAutofit lnSpcReduction="10000"/>
          </a:bodyPr>
          <a:lstStyle/>
          <a:p>
            <a:r>
              <a:rPr lang="en-US" sz="2200" dirty="0" smtClean="0">
                <a:solidFill>
                  <a:schemeClr val="bg1"/>
                </a:solidFill>
              </a:rPr>
              <a:t>In fifth year of </a:t>
            </a:r>
            <a:r>
              <a:rPr lang="en-US" sz="2200" dirty="0" smtClean="0">
                <a:solidFill>
                  <a:schemeClr val="bg1"/>
                </a:solidFill>
              </a:rPr>
              <a:t>using engineering as </a:t>
            </a:r>
            <a:r>
              <a:rPr lang="en-US" sz="2200" dirty="0" smtClean="0">
                <a:solidFill>
                  <a:schemeClr val="bg1"/>
                </a:solidFill>
              </a:rPr>
              <a:t>the integrator of all core subjects</a:t>
            </a:r>
          </a:p>
          <a:p>
            <a:r>
              <a:rPr lang="en-US" sz="2200" dirty="0">
                <a:solidFill>
                  <a:schemeClr val="bg1"/>
                </a:solidFill>
              </a:rPr>
              <a:t>Students are 99% African American and &gt;90% high poverty</a:t>
            </a:r>
          </a:p>
          <a:p>
            <a:r>
              <a:rPr lang="en-US" sz="2200" dirty="0" smtClean="0">
                <a:solidFill>
                  <a:schemeClr val="bg1"/>
                </a:solidFill>
              </a:rPr>
              <a:t>Long term NCSU partnership supported </a:t>
            </a:r>
            <a:r>
              <a:rPr lang="en-US" sz="2200" dirty="0" smtClean="0">
                <a:solidFill>
                  <a:schemeClr val="bg1"/>
                </a:solidFill>
              </a:rPr>
              <a:t>through research grants and as a Collaboration </a:t>
            </a:r>
            <a:r>
              <a:rPr lang="en-US" sz="2200" dirty="0" smtClean="0">
                <a:solidFill>
                  <a:schemeClr val="bg1"/>
                </a:solidFill>
              </a:rPr>
              <a:t>between College of Engineering and College of </a:t>
            </a:r>
            <a:r>
              <a:rPr lang="en-US" sz="2200" dirty="0" smtClean="0">
                <a:solidFill>
                  <a:schemeClr val="bg1"/>
                </a:solidFill>
              </a:rPr>
              <a:t>Education</a:t>
            </a:r>
          </a:p>
          <a:p>
            <a:r>
              <a:rPr lang="en-US" sz="2200" dirty="0" smtClean="0">
                <a:solidFill>
                  <a:schemeClr val="bg1"/>
                </a:solidFill>
              </a:rPr>
              <a:t>Industry engineers support teachers and students</a:t>
            </a:r>
            <a:endParaRPr lang="en-US" sz="2200" dirty="0" smtClean="0">
              <a:solidFill>
                <a:schemeClr val="bg1"/>
              </a:solidFill>
            </a:endParaRPr>
          </a:p>
          <a:p>
            <a:r>
              <a:rPr lang="en-US" sz="2200" dirty="0" smtClean="0">
                <a:solidFill>
                  <a:schemeClr val="bg1"/>
                </a:solidFill>
              </a:rPr>
              <a:t>Overall student proficiency (Math, Language arts and Science) has increased from 19% to 69%</a:t>
            </a:r>
          </a:p>
          <a:p>
            <a:r>
              <a:rPr lang="en-US" sz="2200" dirty="0" smtClean="0">
                <a:solidFill>
                  <a:schemeClr val="bg1"/>
                </a:solidFill>
              </a:rPr>
              <a:t>Model has been implemented in </a:t>
            </a:r>
            <a:r>
              <a:rPr lang="en-US" sz="2200" dirty="0" smtClean="0">
                <a:solidFill>
                  <a:schemeClr val="bg1"/>
                </a:solidFill>
              </a:rPr>
              <a:t>3+ </a:t>
            </a:r>
            <a:r>
              <a:rPr lang="en-US" sz="2200" dirty="0" smtClean="0">
                <a:solidFill>
                  <a:schemeClr val="bg1"/>
                </a:solidFill>
              </a:rPr>
              <a:t>other NC schools and in six additional states</a:t>
            </a:r>
          </a:p>
          <a:p>
            <a:r>
              <a:rPr lang="en-US" sz="2200" dirty="0" smtClean="0">
                <a:solidFill>
                  <a:schemeClr val="bg1"/>
                </a:solidFill>
              </a:rPr>
              <a:t>District is </a:t>
            </a:r>
            <a:r>
              <a:rPr lang="en-US" sz="2200" dirty="0" smtClean="0">
                <a:solidFill>
                  <a:schemeClr val="bg1"/>
                </a:solidFill>
              </a:rPr>
              <a:t>currently implementing </a:t>
            </a:r>
            <a:r>
              <a:rPr lang="en-US" sz="2200" dirty="0" smtClean="0">
                <a:solidFill>
                  <a:schemeClr val="bg1"/>
                </a:solidFill>
              </a:rPr>
              <a:t>engineering based middle and high </a:t>
            </a:r>
            <a:r>
              <a:rPr lang="en-US" sz="2200" dirty="0" smtClean="0">
                <a:solidFill>
                  <a:schemeClr val="bg1"/>
                </a:solidFill>
              </a:rPr>
              <a:t>schools</a:t>
            </a:r>
            <a:endParaRPr lang="en-US" sz="2200" dirty="0" smtClean="0">
              <a:solidFill>
                <a:schemeClr val="bg1"/>
              </a:solidFill>
            </a:endParaRPr>
          </a:p>
        </p:txBody>
      </p:sp>
      <p:pic>
        <p:nvPicPr>
          <p:cNvPr id="1026" name="Picture 2" descr="lego2012"/>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72200" y="1447800"/>
            <a:ext cx="2743200" cy="20574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0" descr="engineeringlogo2.jpg"/>
          <p:cNvPicPr>
            <a:picLocks noChangeAspect="1" noChangeArrowheads="1"/>
          </p:cNvPicPr>
          <p:nvPr/>
        </p:nvPicPr>
        <p:blipFill>
          <a:blip r:embed="rId4" cstate="print"/>
          <a:srcRect/>
          <a:stretch>
            <a:fillRect/>
          </a:stretch>
        </p:blipFill>
        <p:spPr bwMode="auto">
          <a:xfrm>
            <a:off x="1600200" y="43848"/>
            <a:ext cx="2590800" cy="1266512"/>
          </a:xfrm>
          <a:prstGeom prst="rect">
            <a:avLst/>
          </a:prstGeom>
          <a:noFill/>
          <a:ln w="9525">
            <a:noFill/>
            <a:miter lim="800000"/>
            <a:headEnd/>
            <a:tailEnd/>
          </a:ln>
        </p:spPr>
      </p:pic>
      <p:pic>
        <p:nvPicPr>
          <p:cNvPr id="1028" name="Picture 4" descr="https://lh4.googleusercontent.com/-VQlxM4TBsX4/TsCGCA8bQSI/AAAAAAAAA_A/MEBfoeMu8iM/s640/Raines%25202011%2520Knee%2520Braces%252000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83680" y="4267200"/>
            <a:ext cx="2590800" cy="19431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907280" y="384716"/>
            <a:ext cx="3352800" cy="584775"/>
          </a:xfrm>
          <a:prstGeom prst="rect">
            <a:avLst/>
          </a:prstGeom>
          <a:noFill/>
        </p:spPr>
        <p:txBody>
          <a:bodyPr wrap="square" rtlCol="0">
            <a:spAutoFit/>
          </a:bodyPr>
          <a:lstStyle/>
          <a:p>
            <a:r>
              <a:rPr lang="en-US" sz="3200" b="1" dirty="0" smtClean="0">
                <a:solidFill>
                  <a:srgbClr val="FFFF00"/>
                </a:solidFill>
              </a:rPr>
              <a:t>Wilmington, NC</a:t>
            </a:r>
            <a:endParaRPr lang="en-US" sz="3200" b="1" dirty="0">
              <a:solidFill>
                <a:srgbClr val="FFFF00"/>
              </a:solidFill>
            </a:endParaRPr>
          </a:p>
        </p:txBody>
      </p:sp>
    </p:spTree>
    <p:extLst>
      <p:ext uri="{BB962C8B-B14F-4D97-AF65-F5344CB8AC3E}">
        <p14:creationId xmlns:p14="http://schemas.microsoft.com/office/powerpoint/2010/main" val="3583394250"/>
      </p:ext>
    </p:extLst>
  </p:cSld>
  <p:clrMapOvr>
    <a:masterClrMapping/>
  </p:clrMapOvr>
  <p:transition spd="slow">
    <p:strips dir="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41960" y="0"/>
            <a:ext cx="8534400" cy="1143000"/>
          </a:xfrm>
        </p:spPr>
        <p:txBody>
          <a:bodyPr/>
          <a:lstStyle/>
          <a:p>
            <a:r>
              <a:rPr lang="en-US" sz="4000" b="1" dirty="0" smtClean="0">
                <a:solidFill>
                  <a:srgbClr val="FFFF00"/>
                </a:solidFill>
              </a:rPr>
              <a:t>K-5 Foundational Skills Development</a:t>
            </a:r>
            <a:endParaRPr lang="en-US" sz="4000" b="1" dirty="0">
              <a:solidFill>
                <a:srgbClr val="FFFF00"/>
              </a:solidFill>
            </a:endParaRPr>
          </a:p>
        </p:txBody>
      </p:sp>
      <p:sp>
        <p:nvSpPr>
          <p:cNvPr id="5" name="Content Placeholder 4"/>
          <p:cNvSpPr>
            <a:spLocks noGrp="1"/>
          </p:cNvSpPr>
          <p:nvPr>
            <p:ph sz="half" idx="1"/>
          </p:nvPr>
        </p:nvSpPr>
        <p:spPr>
          <a:xfrm>
            <a:off x="228600" y="1219200"/>
            <a:ext cx="4114800" cy="3505200"/>
          </a:xfrm>
        </p:spPr>
        <p:txBody>
          <a:bodyPr/>
          <a:lstStyle/>
          <a:p>
            <a:pPr marL="0" indent="0">
              <a:buNone/>
            </a:pPr>
            <a:r>
              <a:rPr lang="en-US" b="1" dirty="0" smtClean="0">
                <a:solidFill>
                  <a:srgbClr val="00FFCC"/>
                </a:solidFill>
              </a:rPr>
              <a:t>Overall focus on teaching and emphasizing</a:t>
            </a:r>
            <a:r>
              <a:rPr lang="en-US" dirty="0" smtClean="0">
                <a:solidFill>
                  <a:srgbClr val="00FFCC"/>
                </a:solidFill>
              </a:rPr>
              <a:t>:</a:t>
            </a:r>
          </a:p>
          <a:p>
            <a:pPr>
              <a:buFont typeface="Arial" pitchFamily="34" charset="0"/>
              <a:buChar char="•"/>
            </a:pPr>
            <a:r>
              <a:rPr lang="en-US" dirty="0" smtClean="0">
                <a:solidFill>
                  <a:schemeClr val="bg1"/>
                </a:solidFill>
              </a:rPr>
              <a:t>The engineering design process</a:t>
            </a:r>
          </a:p>
          <a:p>
            <a:pPr>
              <a:buFont typeface="Arial" pitchFamily="34" charset="0"/>
              <a:buChar char="•"/>
            </a:pPr>
            <a:r>
              <a:rPr lang="en-US" dirty="0" smtClean="0">
                <a:solidFill>
                  <a:schemeClr val="bg1"/>
                </a:solidFill>
              </a:rPr>
              <a:t>Working effectively in teams</a:t>
            </a:r>
          </a:p>
          <a:p>
            <a:pPr>
              <a:buFont typeface="Arial" pitchFamily="34" charset="0"/>
              <a:buChar char="•"/>
            </a:pPr>
            <a:r>
              <a:rPr lang="en-US" dirty="0" smtClean="0">
                <a:solidFill>
                  <a:schemeClr val="bg1"/>
                </a:solidFill>
              </a:rPr>
              <a:t>STEM notebooks</a:t>
            </a:r>
            <a:endParaRPr lang="en-US" dirty="0">
              <a:solidFill>
                <a:schemeClr val="bg1"/>
              </a:solidFill>
            </a:endParaRPr>
          </a:p>
        </p:txBody>
      </p:sp>
      <p:sp>
        <p:nvSpPr>
          <p:cNvPr id="6" name="Content Placeholder 5"/>
          <p:cNvSpPr>
            <a:spLocks noGrp="1"/>
          </p:cNvSpPr>
          <p:nvPr>
            <p:ph sz="half" idx="2"/>
          </p:nvPr>
        </p:nvSpPr>
        <p:spPr>
          <a:xfrm>
            <a:off x="4724400" y="1447800"/>
            <a:ext cx="4114800" cy="4648200"/>
          </a:xfrm>
        </p:spPr>
        <p:txBody>
          <a:bodyPr/>
          <a:lstStyle/>
          <a:p>
            <a:pPr marL="0" indent="0">
              <a:buNone/>
            </a:pPr>
            <a:r>
              <a:rPr lang="en-US" b="1" dirty="0" smtClean="0">
                <a:solidFill>
                  <a:srgbClr val="00FFCC"/>
                </a:solidFill>
              </a:rPr>
              <a:t>Emphasize Engineering Habits of Mind</a:t>
            </a:r>
            <a:r>
              <a:rPr lang="en-US" dirty="0" smtClean="0">
                <a:solidFill>
                  <a:srgbClr val="00FFCC"/>
                </a:solidFill>
              </a:rPr>
              <a:t>:</a:t>
            </a:r>
          </a:p>
          <a:p>
            <a:pPr>
              <a:buFont typeface="Arial" pitchFamily="34" charset="0"/>
              <a:buChar char="•"/>
            </a:pPr>
            <a:r>
              <a:rPr lang="en-US" sz="2000" i="1" dirty="0" smtClean="0">
                <a:solidFill>
                  <a:schemeClr val="bg1"/>
                </a:solidFill>
              </a:rPr>
              <a:t>Systems thinking</a:t>
            </a:r>
          </a:p>
          <a:p>
            <a:pPr>
              <a:buFont typeface="Arial" pitchFamily="34" charset="0"/>
              <a:buChar char="•"/>
            </a:pPr>
            <a:r>
              <a:rPr lang="en-US" sz="2000" i="1" dirty="0" smtClean="0">
                <a:solidFill>
                  <a:schemeClr val="bg1"/>
                </a:solidFill>
              </a:rPr>
              <a:t> optimism </a:t>
            </a:r>
          </a:p>
          <a:p>
            <a:pPr>
              <a:buFont typeface="Arial" pitchFamily="34" charset="0"/>
              <a:buChar char="•"/>
            </a:pPr>
            <a:r>
              <a:rPr lang="en-US" sz="2000" i="1" dirty="0" smtClean="0">
                <a:solidFill>
                  <a:schemeClr val="bg1"/>
                </a:solidFill>
              </a:rPr>
              <a:t> creativity</a:t>
            </a:r>
          </a:p>
          <a:p>
            <a:pPr>
              <a:buFont typeface="Arial" pitchFamily="34" charset="0"/>
              <a:buChar char="•"/>
            </a:pPr>
            <a:r>
              <a:rPr lang="en-US" sz="2000" i="1" dirty="0" smtClean="0">
                <a:solidFill>
                  <a:schemeClr val="bg1"/>
                </a:solidFill>
              </a:rPr>
              <a:t> collaboration</a:t>
            </a:r>
          </a:p>
          <a:p>
            <a:pPr>
              <a:buFont typeface="Arial" pitchFamily="34" charset="0"/>
              <a:buChar char="•"/>
            </a:pPr>
            <a:r>
              <a:rPr lang="en-US" sz="2000" i="1" dirty="0" smtClean="0">
                <a:solidFill>
                  <a:schemeClr val="bg1"/>
                </a:solidFill>
              </a:rPr>
              <a:t> communication </a:t>
            </a:r>
          </a:p>
          <a:p>
            <a:pPr>
              <a:buFont typeface="Arial" pitchFamily="34" charset="0"/>
              <a:buChar char="•"/>
            </a:pPr>
            <a:r>
              <a:rPr lang="en-US" sz="2000" i="1" dirty="0" smtClean="0">
                <a:solidFill>
                  <a:schemeClr val="bg1"/>
                </a:solidFill>
              </a:rPr>
              <a:t>ethical considerations</a:t>
            </a:r>
          </a:p>
          <a:p>
            <a:pPr marL="0" indent="0">
              <a:buNone/>
            </a:pPr>
            <a:r>
              <a:rPr lang="en-US" dirty="0" smtClean="0">
                <a:solidFill>
                  <a:srgbClr val="00FFCC"/>
                </a:solidFill>
              </a:rPr>
              <a:t>Familiarize students and teachers with the Grand Challenges of Engineering</a:t>
            </a:r>
            <a:endParaRPr lang="en-US" dirty="0">
              <a:solidFill>
                <a:srgbClr val="00FFCC"/>
              </a:solidFill>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V="1">
            <a:off x="838200" y="4566356"/>
            <a:ext cx="2971800" cy="1817512"/>
          </a:xfrm>
          <a:prstGeom prst="rect">
            <a:avLst/>
          </a:prstGeom>
        </p:spPr>
      </p:pic>
    </p:spTree>
    <p:extLst>
      <p:ext uri="{BB962C8B-B14F-4D97-AF65-F5344CB8AC3E}">
        <p14:creationId xmlns:p14="http://schemas.microsoft.com/office/powerpoint/2010/main" val="607953071"/>
      </p:ext>
    </p:extLst>
  </p:cSld>
  <p:clrMapOvr>
    <a:masterClrMapping/>
  </p:clrMapOvr>
  <p:transition spd="slow">
    <p:strips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 y="304800"/>
            <a:ext cx="9357360" cy="1143000"/>
          </a:xfrm>
        </p:spPr>
        <p:txBody>
          <a:bodyPr>
            <a:normAutofit/>
          </a:bodyPr>
          <a:lstStyle/>
          <a:p>
            <a:r>
              <a:rPr lang="en-US" sz="3600" b="1" dirty="0" smtClean="0">
                <a:solidFill>
                  <a:srgbClr val="FFFF00"/>
                </a:solidFill>
              </a:rPr>
              <a:t>What can </a:t>
            </a:r>
            <a:r>
              <a:rPr lang="en-US" sz="3600" b="1" dirty="0" smtClean="0">
                <a:solidFill>
                  <a:srgbClr val="FFFF00"/>
                </a:solidFill>
              </a:rPr>
              <a:t>engineers </a:t>
            </a:r>
            <a:r>
              <a:rPr lang="en-US" sz="3600" b="1" dirty="0" smtClean="0">
                <a:solidFill>
                  <a:srgbClr val="FFFF00"/>
                </a:solidFill>
              </a:rPr>
              <a:t>do in the short term?</a:t>
            </a:r>
            <a:endParaRPr lang="en-US" sz="3600" b="1" dirty="0">
              <a:solidFill>
                <a:srgbClr val="FFFF00"/>
              </a:solidFill>
            </a:endParaRPr>
          </a:p>
        </p:txBody>
      </p:sp>
      <p:sp>
        <p:nvSpPr>
          <p:cNvPr id="3" name="Content Placeholder 2"/>
          <p:cNvSpPr>
            <a:spLocks noGrp="1"/>
          </p:cNvSpPr>
          <p:nvPr>
            <p:ph idx="1"/>
          </p:nvPr>
        </p:nvSpPr>
        <p:spPr>
          <a:xfrm>
            <a:off x="228600" y="1295400"/>
            <a:ext cx="8610600" cy="5105400"/>
          </a:xfrm>
        </p:spPr>
        <p:txBody>
          <a:bodyPr>
            <a:normAutofit lnSpcReduction="10000"/>
          </a:bodyPr>
          <a:lstStyle/>
          <a:p>
            <a:pPr>
              <a:buFont typeface="Arial" pitchFamily="34" charset="0"/>
              <a:buChar char="•"/>
            </a:pPr>
            <a:r>
              <a:rPr lang="en-US" dirty="0" smtClean="0">
                <a:solidFill>
                  <a:schemeClr val="bg1"/>
                </a:solidFill>
              </a:rPr>
              <a:t>Join </a:t>
            </a:r>
            <a:r>
              <a:rPr lang="en-US" dirty="0" smtClean="0">
                <a:solidFill>
                  <a:schemeClr val="bg1"/>
                </a:solidFill>
              </a:rPr>
              <a:t>ASEE </a:t>
            </a:r>
            <a:r>
              <a:rPr lang="en-US" dirty="0">
                <a:solidFill>
                  <a:schemeClr val="bg1"/>
                </a:solidFill>
              </a:rPr>
              <a:t>K-12 and Precollege </a:t>
            </a:r>
            <a:r>
              <a:rPr lang="en-US" dirty="0" smtClean="0">
                <a:solidFill>
                  <a:schemeClr val="bg1"/>
                </a:solidFill>
              </a:rPr>
              <a:t>Division and promote the Division to colleagues</a:t>
            </a:r>
            <a:endParaRPr lang="en-US" dirty="0">
              <a:solidFill>
                <a:schemeClr val="bg1"/>
              </a:solidFill>
            </a:endParaRPr>
          </a:p>
          <a:p>
            <a:pPr>
              <a:buFont typeface="Arial" pitchFamily="34" charset="0"/>
              <a:buChar char="•"/>
            </a:pPr>
            <a:r>
              <a:rPr lang="en-US" dirty="0" smtClean="0">
                <a:solidFill>
                  <a:schemeClr val="bg1"/>
                </a:solidFill>
              </a:rPr>
              <a:t>Support  (through funding and collaboration) outreach efforts at universities and companies</a:t>
            </a:r>
            <a:endParaRPr lang="en-US" dirty="0" smtClean="0">
              <a:solidFill>
                <a:schemeClr val="bg1"/>
              </a:solidFill>
            </a:endParaRPr>
          </a:p>
          <a:p>
            <a:pPr>
              <a:buFont typeface="Arial" pitchFamily="34" charset="0"/>
              <a:buChar char="•"/>
            </a:pPr>
            <a:r>
              <a:rPr lang="en-US" dirty="0" smtClean="0">
                <a:solidFill>
                  <a:schemeClr val="bg1"/>
                </a:solidFill>
              </a:rPr>
              <a:t>Recognize and promote the involvement of </a:t>
            </a:r>
            <a:r>
              <a:rPr lang="en-US" b="1" dirty="0" smtClean="0">
                <a:solidFill>
                  <a:srgbClr val="00FFCC"/>
                </a:solidFill>
              </a:rPr>
              <a:t>K-12 engineering educators</a:t>
            </a:r>
            <a:r>
              <a:rPr lang="en-US" dirty="0" smtClean="0">
                <a:solidFill>
                  <a:schemeClr val="bg1"/>
                </a:solidFill>
              </a:rPr>
              <a:t> in STEM efforts</a:t>
            </a:r>
          </a:p>
          <a:p>
            <a:pPr>
              <a:buFont typeface="Arial" pitchFamily="34" charset="0"/>
              <a:buChar char="•"/>
            </a:pPr>
            <a:r>
              <a:rPr lang="en-US" dirty="0" smtClean="0">
                <a:solidFill>
                  <a:schemeClr val="bg1"/>
                </a:solidFill>
              </a:rPr>
              <a:t>Communicate to universities about current issues in undergraduate and graduate engineering programs (i.e. retention rates; preparedness; skills development; industry needs; </a:t>
            </a:r>
            <a:r>
              <a:rPr lang="en-US" dirty="0" err="1" smtClean="0">
                <a:solidFill>
                  <a:schemeClr val="bg1"/>
                </a:solidFill>
              </a:rPr>
              <a:t>etc</a:t>
            </a:r>
            <a:r>
              <a:rPr lang="en-US" dirty="0" smtClean="0">
                <a:solidFill>
                  <a:schemeClr val="bg1"/>
                </a:solidFill>
              </a:rPr>
              <a:t>)</a:t>
            </a:r>
            <a:endParaRPr lang="en-US" dirty="0" smtClean="0">
              <a:solidFill>
                <a:schemeClr val="bg1"/>
              </a:solidFill>
            </a:endParaRPr>
          </a:p>
          <a:p>
            <a:pPr>
              <a:buFont typeface="Wingdings" pitchFamily="2" charset="2"/>
              <a:buChar char="w"/>
            </a:pPr>
            <a:endParaRPr lang="en-US" dirty="0"/>
          </a:p>
        </p:txBody>
      </p:sp>
    </p:spTree>
    <p:extLst>
      <p:ext uri="{BB962C8B-B14F-4D97-AF65-F5344CB8AC3E}">
        <p14:creationId xmlns:p14="http://schemas.microsoft.com/office/powerpoint/2010/main" val="2728318810"/>
      </p:ext>
    </p:extLst>
  </p:cSld>
  <p:clrMapOvr>
    <a:masterClrMapping/>
  </p:clrMapOvr>
  <p:transition spd="slow">
    <p:strips dir="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609600"/>
            <a:ext cx="8991600" cy="1143000"/>
          </a:xfrm>
        </p:spPr>
        <p:txBody>
          <a:bodyPr>
            <a:normAutofit fontScale="90000"/>
          </a:bodyPr>
          <a:lstStyle/>
          <a:p>
            <a:r>
              <a:rPr lang="en-US" b="1" dirty="0" smtClean="0">
                <a:solidFill>
                  <a:srgbClr val="FFFF00"/>
                </a:solidFill>
              </a:rPr>
              <a:t>What can </a:t>
            </a:r>
            <a:r>
              <a:rPr lang="en-US" b="1" dirty="0" smtClean="0">
                <a:solidFill>
                  <a:srgbClr val="FFFF00"/>
                </a:solidFill>
              </a:rPr>
              <a:t>engineers </a:t>
            </a:r>
            <a:r>
              <a:rPr lang="en-US" b="1" dirty="0" smtClean="0">
                <a:solidFill>
                  <a:srgbClr val="FFFF00"/>
                </a:solidFill>
              </a:rPr>
              <a:t>do in the long term?</a:t>
            </a:r>
            <a:endParaRPr lang="en-US" b="1" dirty="0">
              <a:solidFill>
                <a:srgbClr val="FFFF00"/>
              </a:solidFill>
            </a:endParaRPr>
          </a:p>
        </p:txBody>
      </p:sp>
      <p:sp>
        <p:nvSpPr>
          <p:cNvPr id="3" name="Content Placeholder 2"/>
          <p:cNvSpPr>
            <a:spLocks noGrp="1"/>
          </p:cNvSpPr>
          <p:nvPr>
            <p:ph idx="1"/>
          </p:nvPr>
        </p:nvSpPr>
        <p:spPr>
          <a:xfrm>
            <a:off x="106680" y="1600200"/>
            <a:ext cx="6705600" cy="4876800"/>
          </a:xfrm>
        </p:spPr>
        <p:txBody>
          <a:bodyPr>
            <a:normAutofit fontScale="77500" lnSpcReduction="20000"/>
          </a:bodyPr>
          <a:lstStyle/>
          <a:p>
            <a:pPr>
              <a:buFont typeface="Arial" pitchFamily="34" charset="0"/>
              <a:buChar char="•"/>
            </a:pPr>
            <a:r>
              <a:rPr lang="en-US" dirty="0" smtClean="0">
                <a:solidFill>
                  <a:schemeClr val="bg1"/>
                </a:solidFill>
              </a:rPr>
              <a:t>Advocate/collaborate/fund research projects to provide date driven base for effective practice and implementation</a:t>
            </a:r>
            <a:endParaRPr lang="en-US" dirty="0">
              <a:solidFill>
                <a:schemeClr val="bg1"/>
              </a:solidFill>
            </a:endParaRPr>
          </a:p>
          <a:p>
            <a:pPr>
              <a:buFont typeface="Arial" pitchFamily="34" charset="0"/>
              <a:buChar char="•"/>
            </a:pPr>
            <a:r>
              <a:rPr lang="en-US" dirty="0" smtClean="0">
                <a:solidFill>
                  <a:schemeClr val="bg1"/>
                </a:solidFill>
              </a:rPr>
              <a:t>Advocate within your organizations to direct funding to K-20 engineering education issues specifically</a:t>
            </a:r>
            <a:endParaRPr lang="en-US" dirty="0">
              <a:solidFill>
                <a:schemeClr val="bg1"/>
              </a:solidFill>
            </a:endParaRPr>
          </a:p>
          <a:p>
            <a:pPr>
              <a:buFont typeface="Arial" pitchFamily="34" charset="0"/>
              <a:buChar char="•"/>
            </a:pPr>
            <a:r>
              <a:rPr lang="en-US" dirty="0" smtClean="0">
                <a:solidFill>
                  <a:schemeClr val="bg1"/>
                </a:solidFill>
              </a:rPr>
              <a:t>Help increase awareness of  </a:t>
            </a:r>
            <a:r>
              <a:rPr lang="en-US" dirty="0" smtClean="0">
                <a:solidFill>
                  <a:schemeClr val="bg1"/>
                </a:solidFill>
              </a:rPr>
              <a:t>K-12 STEM efforts to </a:t>
            </a:r>
            <a:r>
              <a:rPr lang="en-US" dirty="0" smtClean="0">
                <a:solidFill>
                  <a:schemeClr val="bg1"/>
                </a:solidFill>
              </a:rPr>
              <a:t>foundations, companies, organizations</a:t>
            </a:r>
            <a:endParaRPr lang="en-US" dirty="0" smtClean="0">
              <a:solidFill>
                <a:schemeClr val="bg1"/>
              </a:solidFill>
            </a:endParaRPr>
          </a:p>
          <a:p>
            <a:pPr>
              <a:buFont typeface="Arial" pitchFamily="34" charset="0"/>
              <a:buChar char="•"/>
            </a:pPr>
            <a:r>
              <a:rPr lang="en-US" dirty="0" smtClean="0">
                <a:solidFill>
                  <a:schemeClr val="bg1"/>
                </a:solidFill>
              </a:rPr>
              <a:t>Establish partnerships between organization and universities involved in K-12 STEM research and implementation.</a:t>
            </a:r>
            <a:endParaRPr lang="en-US" dirty="0" smtClean="0">
              <a:solidFill>
                <a:schemeClr val="bg1"/>
              </a:solidFill>
            </a:endParaRPr>
          </a:p>
          <a:p>
            <a:pPr>
              <a:buFont typeface="Arial" pitchFamily="34" charset="0"/>
              <a:buChar char="•"/>
            </a:pPr>
            <a:r>
              <a:rPr lang="en-US" dirty="0" smtClean="0">
                <a:solidFill>
                  <a:schemeClr val="bg1"/>
                </a:solidFill>
              </a:rPr>
              <a:t>Recognize the value of the engineering process in this realm:  re-inventing the wheel is not good engineering!</a:t>
            </a:r>
            <a:endParaRPr lang="en-US" dirty="0" smtClean="0">
              <a:solidFill>
                <a:schemeClr val="bg1"/>
              </a:solidFill>
            </a:endParaRPr>
          </a:p>
          <a:p>
            <a:pPr>
              <a:buFont typeface="Wingdings" pitchFamily="2" charset="2"/>
              <a:buChar char="w"/>
            </a:pPr>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1800" y="2362200"/>
            <a:ext cx="2133600" cy="2852406"/>
          </a:xfrm>
          <a:prstGeom prst="rect">
            <a:avLst/>
          </a:prstGeom>
        </p:spPr>
      </p:pic>
    </p:spTree>
    <p:extLst>
      <p:ext uri="{BB962C8B-B14F-4D97-AF65-F5344CB8AC3E}">
        <p14:creationId xmlns:p14="http://schemas.microsoft.com/office/powerpoint/2010/main" val="2690391131"/>
      </p:ext>
    </p:extLst>
  </p:cSld>
  <p:clrMapOvr>
    <a:masterClrMapping/>
  </p:clrMapOvr>
  <p:transition spd="slow">
    <p:strips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eaparry\Desktop\Brentwood Book\01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0" y="457200"/>
            <a:ext cx="4572000" cy="62189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54137"/>
            <a:ext cx="9144000" cy="6149725"/>
          </a:xfrm>
          <a:prstGeom prst="rect">
            <a:avLst/>
          </a:prstGeom>
        </p:spPr>
      </p:pic>
      <p:sp>
        <p:nvSpPr>
          <p:cNvPr id="8" name="TextBox 7"/>
          <p:cNvSpPr txBox="1"/>
          <p:nvPr/>
        </p:nvSpPr>
        <p:spPr>
          <a:xfrm>
            <a:off x="533400" y="457200"/>
            <a:ext cx="2667000" cy="1015663"/>
          </a:xfrm>
          <a:prstGeom prst="rect">
            <a:avLst/>
          </a:prstGeom>
          <a:noFill/>
        </p:spPr>
        <p:txBody>
          <a:bodyPr wrap="square" rtlCol="0">
            <a:spAutoFit/>
          </a:bodyPr>
          <a:lstStyle/>
          <a:p>
            <a:r>
              <a:rPr lang="en-US" sz="2000" b="1" dirty="0" smtClean="0">
                <a:solidFill>
                  <a:srgbClr val="FFFF00"/>
                </a:solidFill>
              </a:rPr>
              <a:t>Kindergarten Designing and building igloos</a:t>
            </a:r>
            <a:endParaRPr lang="en-US" sz="2000" b="1" dirty="0">
              <a:solidFill>
                <a:srgbClr val="FFFF00"/>
              </a:solidFill>
            </a:endParaRPr>
          </a:p>
        </p:txBody>
      </p:sp>
    </p:spTree>
    <p:extLst>
      <p:ext uri="{BB962C8B-B14F-4D97-AF65-F5344CB8AC3E}">
        <p14:creationId xmlns:p14="http://schemas.microsoft.com/office/powerpoint/2010/main" val="2335487684"/>
      </p:ext>
    </p:extLst>
  </p:cSld>
  <p:clrMapOvr>
    <a:masterClrMapping/>
  </p:clrMapOvr>
  <p:transition spd="slow">
    <p:strips dir="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3600" y="0"/>
            <a:ext cx="5126083" cy="8442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7087328"/>
      </p:ext>
    </p:extLst>
  </p:cSld>
  <p:clrMapOvr>
    <a:masterClrMapping/>
  </p:clrMapOvr>
  <p:transition spd="slow">
    <p:strips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eaparry\Desktop\Brentwood Book\01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5589" y="914399"/>
            <a:ext cx="8727141" cy="5298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6713453"/>
      </p:ext>
    </p:extLst>
  </p:cSld>
  <p:clrMapOvr>
    <a:masterClrMapping/>
  </p:clrMapOvr>
  <p:transition spd="slow">
    <p:strips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eaparry\Desktop\Brentwood Book\00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108" y="533400"/>
            <a:ext cx="8785412" cy="5334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57200" y="1295400"/>
            <a:ext cx="1600200" cy="1815882"/>
          </a:xfrm>
          <a:prstGeom prst="rect">
            <a:avLst/>
          </a:prstGeom>
          <a:noFill/>
        </p:spPr>
        <p:txBody>
          <a:bodyPr wrap="square" rtlCol="0">
            <a:spAutoFit/>
          </a:bodyPr>
          <a:lstStyle/>
          <a:p>
            <a:r>
              <a:rPr lang="en-US" sz="2800" b="1" dirty="0" smtClean="0"/>
              <a:t>Wisdom from a</a:t>
            </a:r>
          </a:p>
          <a:p>
            <a:r>
              <a:rPr lang="en-US" sz="2800" b="1" dirty="0" smtClean="0"/>
              <a:t>Second </a:t>
            </a:r>
          </a:p>
          <a:p>
            <a:r>
              <a:rPr lang="en-US" sz="2800" b="1" dirty="0" smtClean="0"/>
              <a:t>Grader</a:t>
            </a:r>
            <a:endParaRPr lang="en-US" sz="2800" b="1" dirty="0"/>
          </a:p>
        </p:txBody>
      </p:sp>
    </p:spTree>
    <p:extLst>
      <p:ext uri="{BB962C8B-B14F-4D97-AF65-F5344CB8AC3E}">
        <p14:creationId xmlns:p14="http://schemas.microsoft.com/office/powerpoint/2010/main" val="144703468"/>
      </p:ext>
    </p:extLst>
  </p:cSld>
  <p:clrMapOvr>
    <a:masterClrMapping/>
  </p:clrMapOvr>
  <p:transition spd="slow">
    <p:strips dir="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bwMode="auto">
          <a:xfrm>
            <a:off x="228600" y="228600"/>
            <a:ext cx="5105400" cy="6172200"/>
          </a:xfrm>
          <a:noFill/>
          <a:ln>
            <a:miter lim="800000"/>
            <a:headEnd/>
            <a:tailEnd/>
          </a:ln>
        </p:spPr>
        <p:txBody>
          <a:bodyPr vert="horz" wrap="square" lIns="91440" tIns="45720" rIns="91440" bIns="45720" numCol="1" anchor="t" anchorCtr="0" compatLnSpc="1">
            <a:prstTxWarp prst="textNoShape">
              <a:avLst/>
            </a:prstTxWarp>
          </a:bodyPr>
          <a:lstStyle/>
          <a:p>
            <a:r>
              <a:rPr lang="en-US" sz="2800" dirty="0" smtClean="0">
                <a:solidFill>
                  <a:srgbClr val="FFFF66"/>
                </a:solidFill>
              </a:rPr>
              <a:t>To solve problems creatively.</a:t>
            </a:r>
            <a:br>
              <a:rPr lang="en-US" sz="2800" dirty="0" smtClean="0">
                <a:solidFill>
                  <a:srgbClr val="FFFF66"/>
                </a:solidFill>
              </a:rPr>
            </a:br>
            <a:r>
              <a:rPr lang="en-US" sz="2800" dirty="0" smtClean="0">
                <a:solidFill>
                  <a:srgbClr val="FFFF66"/>
                </a:solidFill>
              </a:rPr>
              <a:t>Because engineers are essential to our health, safety and happiness.</a:t>
            </a:r>
            <a:r>
              <a:rPr lang="en-US" sz="2800" dirty="0" smtClean="0">
                <a:solidFill>
                  <a:srgbClr val="FFFF66"/>
                </a:solidFill>
              </a:rPr>
              <a:t/>
            </a:r>
            <a:br>
              <a:rPr lang="en-US" sz="2800" dirty="0" smtClean="0">
                <a:solidFill>
                  <a:srgbClr val="FFFF66"/>
                </a:solidFill>
              </a:rPr>
            </a:br>
            <a:r>
              <a:rPr lang="en-US" sz="2800" dirty="0" smtClean="0">
                <a:solidFill>
                  <a:srgbClr val="FFFF66"/>
                </a:solidFill>
              </a:rPr>
              <a:t>To help </a:t>
            </a:r>
            <a:r>
              <a:rPr lang="en-US" sz="2800" dirty="0" smtClean="0">
                <a:solidFill>
                  <a:srgbClr val="FFFF66"/>
                </a:solidFill>
              </a:rPr>
              <a:t>shape the future.</a:t>
            </a:r>
            <a:r>
              <a:rPr lang="en-US" sz="2800" dirty="0" smtClean="0">
                <a:solidFill>
                  <a:srgbClr val="FFFF66"/>
                </a:solidFill>
              </a:rPr>
              <a:t/>
            </a:r>
            <a:br>
              <a:rPr lang="en-US" sz="2800" dirty="0" smtClean="0">
                <a:solidFill>
                  <a:srgbClr val="FFFF66"/>
                </a:solidFill>
              </a:rPr>
            </a:br>
            <a:r>
              <a:rPr lang="en-US" sz="2800" dirty="0" smtClean="0">
                <a:solidFill>
                  <a:srgbClr val="FFFF66"/>
                </a:solidFill>
              </a:rPr>
              <a:t>To make a </a:t>
            </a:r>
            <a:r>
              <a:rPr lang="en-US" sz="2800" dirty="0" smtClean="0">
                <a:solidFill>
                  <a:srgbClr val="FFFF66"/>
                </a:solidFill>
              </a:rPr>
              <a:t>world of difference</a:t>
            </a:r>
            <a:r>
              <a:rPr lang="en-US" sz="2800" dirty="0" smtClean="0">
                <a:solidFill>
                  <a:srgbClr val="FFFF66"/>
                </a:solidFill>
              </a:rPr>
              <a:t>.</a:t>
            </a:r>
            <a:br>
              <a:rPr lang="en-US" sz="2800" dirty="0" smtClean="0">
                <a:solidFill>
                  <a:srgbClr val="FFFF66"/>
                </a:solidFill>
              </a:rPr>
            </a:br>
            <a:r>
              <a:rPr lang="en-US" sz="2800" dirty="0" smtClean="0">
                <a:solidFill>
                  <a:srgbClr val="FFFF66"/>
                </a:solidFill>
              </a:rPr>
              <a:t>Because dreams need doing.</a:t>
            </a:r>
            <a:br>
              <a:rPr lang="en-US" sz="2800" dirty="0" smtClean="0">
                <a:solidFill>
                  <a:srgbClr val="FFFF66"/>
                </a:solidFill>
              </a:rPr>
            </a:br>
            <a:r>
              <a:rPr lang="en-US" sz="3200" dirty="0" smtClean="0">
                <a:solidFill>
                  <a:srgbClr val="FFFF66"/>
                </a:solidFill>
              </a:rPr>
              <a:t/>
            </a:r>
            <a:br>
              <a:rPr lang="en-US" sz="3200" dirty="0" smtClean="0">
                <a:solidFill>
                  <a:srgbClr val="FFFF66"/>
                </a:solidFill>
              </a:rPr>
            </a:br>
            <a:r>
              <a:rPr lang="en-US" sz="3200" dirty="0" smtClean="0">
                <a:solidFill>
                  <a:srgbClr val="FFFF66"/>
                </a:solidFill>
              </a:rPr>
              <a:t>Just a few reasons people choose engineering.</a:t>
            </a:r>
            <a:br>
              <a:rPr lang="en-US" sz="3200" dirty="0" smtClean="0">
                <a:solidFill>
                  <a:srgbClr val="FFFF66"/>
                </a:solidFill>
              </a:rPr>
            </a:br>
            <a:r>
              <a:rPr lang="en-US" sz="3200" dirty="0" smtClean="0">
                <a:solidFill>
                  <a:srgbClr val="FFFF66"/>
                </a:solidFill>
              </a:rPr>
              <a:t/>
            </a:r>
            <a:br>
              <a:rPr lang="en-US" sz="3200" dirty="0" smtClean="0">
                <a:solidFill>
                  <a:srgbClr val="FFFF66"/>
                </a:solidFill>
              </a:rPr>
            </a:br>
            <a:r>
              <a:rPr lang="en-US" sz="3200" dirty="0" smtClean="0">
                <a:solidFill>
                  <a:srgbClr val="FFFF66"/>
                </a:solidFill>
              </a:rPr>
              <a:t>Liz Parry</a:t>
            </a:r>
            <a:br>
              <a:rPr lang="en-US" sz="3200" dirty="0" smtClean="0">
                <a:solidFill>
                  <a:srgbClr val="FFFF66"/>
                </a:solidFill>
              </a:rPr>
            </a:br>
            <a:r>
              <a:rPr lang="en-US" sz="3200" dirty="0" smtClean="0">
                <a:solidFill>
                  <a:srgbClr val="FFFF66"/>
                </a:solidFill>
                <a:hlinkClick r:id="rId2"/>
              </a:rPr>
              <a:t>eaparry@ncsu.edu</a:t>
            </a:r>
            <a:r>
              <a:rPr lang="en-US" sz="3200" dirty="0" smtClean="0">
                <a:solidFill>
                  <a:srgbClr val="FFFF66"/>
                </a:solidFill>
              </a:rPr>
              <a:t/>
            </a:r>
            <a:br>
              <a:rPr lang="en-US" sz="3200" dirty="0" smtClean="0">
                <a:solidFill>
                  <a:srgbClr val="FFFF66"/>
                </a:solidFill>
              </a:rPr>
            </a:br>
            <a:r>
              <a:rPr lang="en-US" sz="3200" dirty="0" smtClean="0">
                <a:solidFill>
                  <a:srgbClr val="FFFF66"/>
                </a:solidFill>
              </a:rPr>
              <a:t>919-413-7313</a:t>
            </a:r>
          </a:p>
        </p:txBody>
      </p:sp>
      <p:pic>
        <p:nvPicPr>
          <p:cNvPr id="13315" name="Picture 2"/>
          <p:cNvPicPr>
            <a:picLocks noGrp="1" noChangeAspect="1" noChangeArrowheads="1"/>
          </p:cNvPicPr>
          <p:nvPr>
            <p:ph idx="1"/>
          </p:nvPr>
        </p:nvPicPr>
        <p:blipFill>
          <a:blip r:embed="rId3" cstate="print"/>
          <a:srcRect/>
          <a:stretch>
            <a:fillRect/>
          </a:stretch>
        </p:blipFill>
        <p:spPr bwMode="auto">
          <a:xfrm>
            <a:off x="5410200" y="990600"/>
            <a:ext cx="3581400" cy="4419600"/>
          </a:xfrm>
          <a:noFill/>
          <a:ln>
            <a:miter lim="800000"/>
            <a:headEnd/>
            <a:tailEnd/>
          </a:ln>
        </p:spPr>
      </p:pic>
    </p:spTree>
    <p:extLst>
      <p:ext uri="{BB962C8B-B14F-4D97-AF65-F5344CB8AC3E}">
        <p14:creationId xmlns:p14="http://schemas.microsoft.com/office/powerpoint/2010/main" val="489905836"/>
      </p:ext>
    </p:extLst>
  </p:cSld>
  <p:clrMapOvr>
    <a:masterClrMapping/>
  </p:clrMapOvr>
  <p:transition spd="slow">
    <p:strips dir="rd"/>
  </p:transition>
  <p:timing>
    <p:tnLst>
      <p:par>
        <p:cTn id="1" dur="indefinite" restart="never" nodeType="tmRoot"/>
      </p:par>
    </p:tnLst>
  </p:timing>
</p:sld>
</file>

<file path=ppt/theme/theme1.xml><?xml version="1.0" encoding="utf-8"?>
<a:theme xmlns:a="http://schemas.openxmlformats.org/drawingml/2006/main" name="Theme9">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Theme9</Template>
  <TotalTime>2078</TotalTime>
  <Words>3294</Words>
  <Application>Microsoft Office PowerPoint</Application>
  <PresentationFormat>On-screen Show (4:3)</PresentationFormat>
  <Paragraphs>283</Paragraphs>
  <Slides>29</Slides>
  <Notes>13</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Theme9</vt:lpstr>
      <vt:lpstr>K-12 Engineering:  Integrated Strategies That Work</vt:lpstr>
      <vt:lpstr>ASEE K-12 and  Precollege Division</vt:lpstr>
      <vt:lpstr>K-12 and Precollege Division  Strategic Areas</vt:lpstr>
      <vt:lpstr>Selected Current Division Work Efforts</vt:lpstr>
      <vt:lpstr>K-12 Engineering: Division View</vt:lpstr>
      <vt:lpstr>PowerPoint Presentation</vt:lpstr>
      <vt:lpstr>PowerPoint Presentation</vt:lpstr>
      <vt:lpstr> What is the value of OUTREACH?  </vt:lpstr>
      <vt:lpstr>What is the value of  SUSTAINED ENGAGEMENT?</vt:lpstr>
      <vt:lpstr>PowerPoint Presentation</vt:lpstr>
      <vt:lpstr>Rural SW Virginia</vt:lpstr>
      <vt:lpstr>Vanderbilt University’s Research Experiences for Teachers (RET) </vt:lpstr>
      <vt:lpstr>Center for STEM Education for Girls Nashville, TN</vt:lpstr>
      <vt:lpstr>Engaging Youth through Engineering (EYE) Mobile, AL</vt:lpstr>
      <vt:lpstr> University of Colorado Boulder and   Skyline High School, Longmont </vt:lpstr>
      <vt:lpstr>Integration through engineering in North Carolina</vt:lpstr>
      <vt:lpstr>PowerPoint Presentation</vt:lpstr>
      <vt:lpstr>Professional Development Model</vt:lpstr>
      <vt:lpstr>Professional Development:   The Program</vt:lpstr>
      <vt:lpstr>Wake-NC State Early  College High School</vt:lpstr>
      <vt:lpstr>PowerPoint Presentation</vt:lpstr>
      <vt:lpstr>K-5 Foundational Skills Development</vt:lpstr>
      <vt:lpstr>What can engineers do in the short term?</vt:lpstr>
      <vt:lpstr>What can engineers do in the long term?</vt:lpstr>
      <vt:lpstr>PowerPoint Presentation</vt:lpstr>
      <vt:lpstr>PowerPoint Presentation</vt:lpstr>
      <vt:lpstr>PowerPoint Presentation</vt:lpstr>
      <vt:lpstr>PowerPoint Presentation</vt:lpstr>
      <vt:lpstr>To solve problems creatively. Because engineers are essential to our health, safety and happiness. To help shape the future. To make a world of difference. Because dreams need doing.  Just a few reasons people choose engineering.  Liz Parry eaparry@ncsu.edu 919-413-7313</vt:lpstr>
    </vt:vector>
  </TitlesOfParts>
  <Company>NC State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Colleges of Engineering and K-12: Pipeline, Possibilities and Promotion</dc:title>
  <dc:creator>liz parry</dc:creator>
  <cp:lastModifiedBy>liz parry</cp:lastModifiedBy>
  <cp:revision>57</cp:revision>
  <dcterms:created xsi:type="dcterms:W3CDTF">2012-04-07T13:15:23Z</dcterms:created>
  <dcterms:modified xsi:type="dcterms:W3CDTF">2012-04-14T19:00:15Z</dcterms:modified>
</cp:coreProperties>
</file>